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327" r:id="rId4"/>
    <p:sldId id="315" r:id="rId5"/>
    <p:sldId id="316" r:id="rId6"/>
    <p:sldId id="334" r:id="rId7"/>
    <p:sldId id="335" r:id="rId8"/>
    <p:sldId id="317" r:id="rId9"/>
    <p:sldId id="328" r:id="rId10"/>
    <p:sldId id="318" r:id="rId11"/>
    <p:sldId id="323" r:id="rId12"/>
    <p:sldId id="377" r:id="rId13"/>
    <p:sldId id="336" r:id="rId14"/>
    <p:sldId id="365" r:id="rId15"/>
    <p:sldId id="366" r:id="rId16"/>
    <p:sldId id="337" r:id="rId17"/>
    <p:sldId id="329" r:id="rId18"/>
    <p:sldId id="338" r:id="rId19"/>
    <p:sldId id="339" r:id="rId20"/>
    <p:sldId id="340" r:id="rId21"/>
    <p:sldId id="367" r:id="rId22"/>
    <p:sldId id="341" r:id="rId23"/>
    <p:sldId id="369" r:id="rId24"/>
    <p:sldId id="342" r:id="rId25"/>
    <p:sldId id="347" r:id="rId26"/>
    <p:sldId id="368" r:id="rId27"/>
    <p:sldId id="370" r:id="rId28"/>
    <p:sldId id="371" r:id="rId29"/>
    <p:sldId id="372" r:id="rId30"/>
    <p:sldId id="376" r:id="rId31"/>
    <p:sldId id="373" r:id="rId32"/>
    <p:sldId id="374" r:id="rId33"/>
    <p:sldId id="375" r:id="rId34"/>
    <p:sldId id="333" r:id="rId35"/>
    <p:sldId id="364" r:id="rId36"/>
    <p:sldId id="348" r:id="rId37"/>
    <p:sldId id="349" r:id="rId38"/>
    <p:sldId id="350" r:id="rId39"/>
    <p:sldId id="351" r:id="rId40"/>
    <p:sldId id="352" r:id="rId41"/>
    <p:sldId id="353" r:id="rId42"/>
    <p:sldId id="354" r:id="rId43"/>
    <p:sldId id="355" r:id="rId44"/>
    <p:sldId id="356" r:id="rId45"/>
    <p:sldId id="357" r:id="rId46"/>
    <p:sldId id="358" r:id="rId47"/>
    <p:sldId id="332" r:id="rId48"/>
    <p:sldId id="346" r:id="rId49"/>
    <p:sldId id="359" r:id="rId50"/>
    <p:sldId id="360" r:id="rId51"/>
    <p:sldId id="361" r:id="rId52"/>
    <p:sldId id="362" r:id="rId53"/>
    <p:sldId id="363" r:id="rId54"/>
    <p:sldId id="331" r:id="rId55"/>
    <p:sldId id="326" r:id="rId56"/>
    <p:sldId id="330" r:id="rId57"/>
    <p:sldId id="344" r:id="rId58"/>
    <p:sldId id="343" r:id="rId59"/>
    <p:sldId id="345" r:id="rId60"/>
    <p:sldId id="314" r:id="rId6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86E1"/>
    <a:srgbClr val="57A7E9"/>
    <a:srgbClr val="91C5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99" autoAdjust="0"/>
    <p:restoredTop sz="94660"/>
  </p:normalViewPr>
  <p:slideViewPr>
    <p:cSldViewPr snapToGrid="0">
      <p:cViewPr varScale="1">
        <p:scale>
          <a:sx n="67" d="100"/>
          <a:sy n="67" d="100"/>
        </p:scale>
        <p:origin x="-126" y="-9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26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368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827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69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971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409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670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831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519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988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852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19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035CCED8-2603-41F5-BFD5-02733E5542B9}"/>
              </a:ext>
            </a:extLst>
          </p:cNvPr>
          <p:cNvGrpSpPr/>
          <p:nvPr/>
        </p:nvGrpSpPr>
        <p:grpSpPr>
          <a:xfrm>
            <a:off x="3056333" y="1150609"/>
            <a:ext cx="5866058" cy="1971450"/>
            <a:chOff x="4296000" y="1509721"/>
            <a:chExt cx="3600000" cy="360000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FD216280-87A2-4EBA-BCB2-3F18B6E50A8F}"/>
                </a:ext>
              </a:extLst>
            </p:cNvPr>
            <p:cNvSpPr/>
            <p:nvPr/>
          </p:nvSpPr>
          <p:spPr>
            <a:xfrm>
              <a:off x="4296000" y="1509721"/>
              <a:ext cx="3600000" cy="3600000"/>
            </a:xfrm>
            <a:prstGeom prst="roundRect">
              <a:avLst>
                <a:gd name="adj" fmla="val 17957"/>
              </a:avLst>
            </a:prstGeom>
            <a:solidFill>
              <a:srgbClr val="198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="" xmlns:a16="http://schemas.microsoft.com/office/drawing/2014/main" id="{4E23BAE4-EAAF-449B-8536-2BFA5CA28922}"/>
                </a:ext>
              </a:extLst>
            </p:cNvPr>
            <p:cNvGrpSpPr/>
            <p:nvPr/>
          </p:nvGrpSpPr>
          <p:grpSpPr>
            <a:xfrm>
              <a:off x="4457925" y="1872327"/>
              <a:ext cx="3288792" cy="2971217"/>
              <a:chOff x="4657780" y="2476497"/>
              <a:chExt cx="3396687" cy="3068693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="" xmlns:a16="http://schemas.microsoft.com/office/drawing/2014/main" id="{6CC0F4B8-DF2A-4BDD-8CC2-413E22699607}"/>
                  </a:ext>
                </a:extLst>
              </p:cNvPr>
              <p:cNvSpPr/>
              <p:nvPr/>
            </p:nvSpPr>
            <p:spPr>
              <a:xfrm>
                <a:off x="4810353" y="2476497"/>
                <a:ext cx="3091544" cy="2855688"/>
              </a:xfrm>
              <a:prstGeom prst="roundRect">
                <a:avLst>
                  <a:gd name="adj" fmla="val 3002"/>
                </a:avLst>
              </a:prstGeom>
              <a:solidFill>
                <a:schemeClr val="bg1">
                  <a:alpha val="5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="" xmlns:a16="http://schemas.microsoft.com/office/drawing/2014/main" id="{269DC61A-0A83-4026-BC8E-E8562FBBA64D}"/>
                  </a:ext>
                </a:extLst>
              </p:cNvPr>
              <p:cNvSpPr/>
              <p:nvPr/>
            </p:nvSpPr>
            <p:spPr>
              <a:xfrm>
                <a:off x="4657780" y="2789925"/>
                <a:ext cx="3396687" cy="2755265"/>
              </a:xfrm>
              <a:prstGeom prst="roundRect">
                <a:avLst>
                  <a:gd name="adj" fmla="val 300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="" xmlns:a16="http://schemas.microsoft.com/office/drawing/2014/main" id="{8B833947-C5BA-4A7A-B976-97EA893732F9}"/>
                </a:ext>
              </a:extLst>
            </p:cNvPr>
            <p:cNvGrpSpPr/>
            <p:nvPr/>
          </p:nvGrpSpPr>
          <p:grpSpPr>
            <a:xfrm>
              <a:off x="4296000" y="2396154"/>
              <a:ext cx="3600000" cy="2690375"/>
              <a:chOff x="4556125" y="3001249"/>
              <a:chExt cx="3600000" cy="2690375"/>
            </a:xfrm>
            <a:effectLst>
              <a:outerShdw blurRad="279400" dist="762000" dir="5400000" sx="88000" sy="88000" algn="t" rotWithShape="0">
                <a:prstClr val="black">
                  <a:alpha val="14000"/>
                </a:prstClr>
              </a:outerShdw>
            </a:effectLst>
          </p:grpSpPr>
          <p:sp>
            <p:nvSpPr>
              <p:cNvPr id="7" name="사각형: 둥근 위쪽 모서리 6">
                <a:extLst>
                  <a:ext uri="{FF2B5EF4-FFF2-40B4-BE49-F238E27FC236}">
                    <a16:creationId xmlns="" xmlns:a16="http://schemas.microsoft.com/office/drawing/2014/main" id="{C938BC48-0BA9-4BD4-94E3-CE5D0929E7A5}"/>
                  </a:ext>
                </a:extLst>
              </p:cNvPr>
              <p:cNvSpPr/>
              <p:nvPr/>
            </p:nvSpPr>
            <p:spPr>
              <a:xfrm>
                <a:off x="4556125" y="3213286"/>
                <a:ext cx="3600000" cy="2478338"/>
              </a:xfrm>
              <a:prstGeom prst="round2SameRect">
                <a:avLst>
                  <a:gd name="adj1" fmla="val 6975"/>
                  <a:gd name="adj2" fmla="val 26005"/>
                </a:avLst>
              </a:prstGeom>
              <a:solidFill>
                <a:srgbClr val="48A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사각형: 둥근 위쪽 모서리 7">
                <a:extLst>
                  <a:ext uri="{FF2B5EF4-FFF2-40B4-BE49-F238E27FC236}">
                    <a16:creationId xmlns="" xmlns:a16="http://schemas.microsoft.com/office/drawing/2014/main" id="{5BE47643-A6A4-4BA3-B2E3-D59C5300AEB4}"/>
                  </a:ext>
                </a:extLst>
              </p:cNvPr>
              <p:cNvSpPr/>
              <p:nvPr/>
            </p:nvSpPr>
            <p:spPr>
              <a:xfrm>
                <a:off x="4556125" y="3001249"/>
                <a:ext cx="1427426" cy="47615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48A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5065926" y="1951915"/>
            <a:ext cx="3462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WEB MES 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34725" y="3420280"/>
            <a:ext cx="53732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1">
                    <a:lumMod val="50000"/>
                  </a:schemeClr>
                </a:solidFill>
              </a:rPr>
              <a:t>TEAM KINGDOM</a:t>
            </a:r>
            <a:endParaRPr lang="ko-KR" altLang="en-US" sz="4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10" name="Group 32">
            <a:extLst>
              <a:ext uri="{FF2B5EF4-FFF2-40B4-BE49-F238E27FC236}">
                <a16:creationId xmlns=""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75832" y="4028455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111" name="Freeform 34">
              <a:extLst>
                <a:ext uri="{FF2B5EF4-FFF2-40B4-BE49-F238E27FC236}">
                  <a16:creationId xmlns=""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2" name="Freeform 35">
              <a:extLst>
                <a:ext uri="{FF2B5EF4-FFF2-40B4-BE49-F238E27FC236}">
                  <a16:creationId xmlns=""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3" name="Freeform 36">
              <a:extLst>
                <a:ext uri="{FF2B5EF4-FFF2-40B4-BE49-F238E27FC236}">
                  <a16:creationId xmlns=""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4" name="Freeform 37">
              <a:extLst>
                <a:ext uri="{FF2B5EF4-FFF2-40B4-BE49-F238E27FC236}">
                  <a16:creationId xmlns=""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5" name="Freeform 38">
              <a:extLst>
                <a:ext uri="{FF2B5EF4-FFF2-40B4-BE49-F238E27FC236}">
                  <a16:creationId xmlns=""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6" name="Freeform 39">
              <a:extLst>
                <a:ext uri="{FF2B5EF4-FFF2-40B4-BE49-F238E27FC236}">
                  <a16:creationId xmlns=""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7" name="Freeform 40">
              <a:extLst>
                <a:ext uri="{FF2B5EF4-FFF2-40B4-BE49-F238E27FC236}">
                  <a16:creationId xmlns=""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8" name="Freeform 41">
              <a:extLst>
                <a:ext uri="{FF2B5EF4-FFF2-40B4-BE49-F238E27FC236}">
                  <a16:creationId xmlns=""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9" name="Freeform 42">
              <a:extLst>
                <a:ext uri="{FF2B5EF4-FFF2-40B4-BE49-F238E27FC236}">
                  <a16:creationId xmlns=""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20" name="Freeform 43">
              <a:extLst>
                <a:ext uri="{FF2B5EF4-FFF2-40B4-BE49-F238E27FC236}">
                  <a16:creationId xmlns=""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189" name="Group 4">
            <a:extLst>
              <a:ext uri="{FF2B5EF4-FFF2-40B4-BE49-F238E27FC236}">
                <a16:creationId xmlns=""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958585" y="336049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190" name="Freeform 6">
              <a:extLst>
                <a:ext uri="{FF2B5EF4-FFF2-40B4-BE49-F238E27FC236}">
                  <a16:creationId xmlns=""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1" name="Freeform 7">
              <a:extLst>
                <a:ext uri="{FF2B5EF4-FFF2-40B4-BE49-F238E27FC236}">
                  <a16:creationId xmlns=""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2" name="Freeform 8">
              <a:extLst>
                <a:ext uri="{FF2B5EF4-FFF2-40B4-BE49-F238E27FC236}">
                  <a16:creationId xmlns=""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3" name="Freeform 9">
              <a:extLst>
                <a:ext uri="{FF2B5EF4-FFF2-40B4-BE49-F238E27FC236}">
                  <a16:creationId xmlns=""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4" name="Freeform 10">
              <a:extLst>
                <a:ext uri="{FF2B5EF4-FFF2-40B4-BE49-F238E27FC236}">
                  <a16:creationId xmlns=""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5" name="Freeform 11">
              <a:extLst>
                <a:ext uri="{FF2B5EF4-FFF2-40B4-BE49-F238E27FC236}">
                  <a16:creationId xmlns=""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pic>
        <p:nvPicPr>
          <p:cNvPr id="4" name="Picture 2" descr="C:\Users\SHY-702-15\Desktop\Git\ERPProject\문서파일보관용\최종문서용\kingdomlogo_sky_-removebg-previe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846" y="1529651"/>
            <a:ext cx="1719408" cy="168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6" name="Group 14">
            <a:extLst>
              <a:ext uri="{FF2B5EF4-FFF2-40B4-BE49-F238E27FC236}">
                <a16:creationId xmlns=""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15788" y="3827985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197" name="Freeform 16">
              <a:extLst>
                <a:ext uri="{FF2B5EF4-FFF2-40B4-BE49-F238E27FC236}">
                  <a16:creationId xmlns=""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8" name="Freeform 17">
              <a:extLst>
                <a:ext uri="{FF2B5EF4-FFF2-40B4-BE49-F238E27FC236}">
                  <a16:creationId xmlns=""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9" name="Freeform 18">
              <a:extLst>
                <a:ext uri="{FF2B5EF4-FFF2-40B4-BE49-F238E27FC236}">
                  <a16:creationId xmlns=""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00" name="Freeform 19">
              <a:extLst>
                <a:ext uri="{FF2B5EF4-FFF2-40B4-BE49-F238E27FC236}">
                  <a16:creationId xmlns=""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249262" y="4514536"/>
            <a:ext cx="24107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정 우 준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리더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최 지 혁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조 경 근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성 명 제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최 광 성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9475213" y="4514400"/>
            <a:ext cx="24107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김 은 지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서 철 민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장 순 </a:t>
            </a:r>
            <a:r>
              <a:rPr lang="ko-KR" altLang="en-US" sz="2400" b="1" dirty="0" err="1">
                <a:solidFill>
                  <a:schemeClr val="accent1">
                    <a:lumMod val="50000"/>
                  </a:schemeClr>
                </a:solidFill>
              </a:rPr>
              <a:t>웅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이 재 원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박 상 용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07" name="Group 14">
            <a:extLst>
              <a:ext uri="{FF2B5EF4-FFF2-40B4-BE49-F238E27FC236}">
                <a16:creationId xmlns=""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2542" y="3973493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08" name="Freeform 16">
              <a:extLst>
                <a:ext uri="{FF2B5EF4-FFF2-40B4-BE49-F238E27FC236}">
                  <a16:creationId xmlns=""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09" name="Freeform 17">
              <a:extLst>
                <a:ext uri="{FF2B5EF4-FFF2-40B4-BE49-F238E27FC236}">
                  <a16:creationId xmlns=""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0" name="Freeform 18">
              <a:extLst>
                <a:ext uri="{FF2B5EF4-FFF2-40B4-BE49-F238E27FC236}">
                  <a16:creationId xmlns=""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1" name="Freeform 19">
              <a:extLst>
                <a:ext uri="{FF2B5EF4-FFF2-40B4-BE49-F238E27FC236}">
                  <a16:creationId xmlns=""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12" name="Group 14">
            <a:extLst>
              <a:ext uri="{FF2B5EF4-FFF2-40B4-BE49-F238E27FC236}">
                <a16:creationId xmlns=""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596659" y="5666045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13" name="Freeform 16">
              <a:extLst>
                <a:ext uri="{FF2B5EF4-FFF2-40B4-BE49-F238E27FC236}">
                  <a16:creationId xmlns=""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4" name="Freeform 17">
              <a:extLst>
                <a:ext uri="{FF2B5EF4-FFF2-40B4-BE49-F238E27FC236}">
                  <a16:creationId xmlns=""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5" name="Freeform 18">
              <a:extLst>
                <a:ext uri="{FF2B5EF4-FFF2-40B4-BE49-F238E27FC236}">
                  <a16:creationId xmlns=""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6" name="Freeform 19">
              <a:extLst>
                <a:ext uri="{FF2B5EF4-FFF2-40B4-BE49-F238E27FC236}">
                  <a16:creationId xmlns=""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17" name="Group 14">
            <a:extLst>
              <a:ext uri="{FF2B5EF4-FFF2-40B4-BE49-F238E27FC236}">
                <a16:creationId xmlns=""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24262" y="364061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18" name="Freeform 16">
              <a:extLst>
                <a:ext uri="{FF2B5EF4-FFF2-40B4-BE49-F238E27FC236}">
                  <a16:creationId xmlns=""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9" name="Freeform 17">
              <a:extLst>
                <a:ext uri="{FF2B5EF4-FFF2-40B4-BE49-F238E27FC236}">
                  <a16:creationId xmlns=""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0" name="Freeform 18">
              <a:extLst>
                <a:ext uri="{FF2B5EF4-FFF2-40B4-BE49-F238E27FC236}">
                  <a16:creationId xmlns=""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1" name="Freeform 19">
              <a:extLst>
                <a:ext uri="{FF2B5EF4-FFF2-40B4-BE49-F238E27FC236}">
                  <a16:creationId xmlns=""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22" name="Group 14">
            <a:extLst>
              <a:ext uri="{FF2B5EF4-FFF2-40B4-BE49-F238E27FC236}">
                <a16:creationId xmlns=""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71685" y="597681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23" name="Freeform 16">
              <a:extLst>
                <a:ext uri="{FF2B5EF4-FFF2-40B4-BE49-F238E27FC236}">
                  <a16:creationId xmlns=""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4" name="Freeform 17">
              <a:extLst>
                <a:ext uri="{FF2B5EF4-FFF2-40B4-BE49-F238E27FC236}">
                  <a16:creationId xmlns=""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5" name="Freeform 18">
              <a:extLst>
                <a:ext uri="{FF2B5EF4-FFF2-40B4-BE49-F238E27FC236}">
                  <a16:creationId xmlns=""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6" name="Freeform 19">
              <a:extLst>
                <a:ext uri="{FF2B5EF4-FFF2-40B4-BE49-F238E27FC236}">
                  <a16:creationId xmlns=""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27" name="Group 14">
            <a:extLst>
              <a:ext uri="{FF2B5EF4-FFF2-40B4-BE49-F238E27FC236}">
                <a16:creationId xmlns=""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5001" y="1881445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28" name="Freeform 16">
              <a:extLst>
                <a:ext uri="{FF2B5EF4-FFF2-40B4-BE49-F238E27FC236}">
                  <a16:creationId xmlns=""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9" name="Freeform 17">
              <a:extLst>
                <a:ext uri="{FF2B5EF4-FFF2-40B4-BE49-F238E27FC236}">
                  <a16:creationId xmlns=""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0" name="Freeform 18">
              <a:extLst>
                <a:ext uri="{FF2B5EF4-FFF2-40B4-BE49-F238E27FC236}">
                  <a16:creationId xmlns=""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1" name="Freeform 19">
              <a:extLst>
                <a:ext uri="{FF2B5EF4-FFF2-40B4-BE49-F238E27FC236}">
                  <a16:creationId xmlns=""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32" name="Group 14">
            <a:extLst>
              <a:ext uri="{FF2B5EF4-FFF2-40B4-BE49-F238E27FC236}">
                <a16:creationId xmlns=""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399764" y="2324394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33" name="Freeform 16">
              <a:extLst>
                <a:ext uri="{FF2B5EF4-FFF2-40B4-BE49-F238E27FC236}">
                  <a16:creationId xmlns=""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4" name="Freeform 17">
              <a:extLst>
                <a:ext uri="{FF2B5EF4-FFF2-40B4-BE49-F238E27FC236}">
                  <a16:creationId xmlns=""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5" name="Freeform 18">
              <a:extLst>
                <a:ext uri="{FF2B5EF4-FFF2-40B4-BE49-F238E27FC236}">
                  <a16:creationId xmlns=""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6" name="Freeform 19">
              <a:extLst>
                <a:ext uri="{FF2B5EF4-FFF2-40B4-BE49-F238E27FC236}">
                  <a16:creationId xmlns=""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37" name="Group 32">
            <a:extLst>
              <a:ext uri="{FF2B5EF4-FFF2-40B4-BE49-F238E27FC236}">
                <a16:creationId xmlns=""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347245" y="5735795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38" name="Freeform 34">
              <a:extLst>
                <a:ext uri="{FF2B5EF4-FFF2-40B4-BE49-F238E27FC236}">
                  <a16:creationId xmlns=""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9" name="Freeform 35">
              <a:extLst>
                <a:ext uri="{FF2B5EF4-FFF2-40B4-BE49-F238E27FC236}">
                  <a16:creationId xmlns=""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0" name="Freeform 36">
              <a:extLst>
                <a:ext uri="{FF2B5EF4-FFF2-40B4-BE49-F238E27FC236}">
                  <a16:creationId xmlns=""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1" name="Freeform 37">
              <a:extLst>
                <a:ext uri="{FF2B5EF4-FFF2-40B4-BE49-F238E27FC236}">
                  <a16:creationId xmlns=""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2" name="Freeform 38">
              <a:extLst>
                <a:ext uri="{FF2B5EF4-FFF2-40B4-BE49-F238E27FC236}">
                  <a16:creationId xmlns=""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3" name="Freeform 39">
              <a:extLst>
                <a:ext uri="{FF2B5EF4-FFF2-40B4-BE49-F238E27FC236}">
                  <a16:creationId xmlns=""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4" name="Freeform 40">
              <a:extLst>
                <a:ext uri="{FF2B5EF4-FFF2-40B4-BE49-F238E27FC236}">
                  <a16:creationId xmlns=""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5" name="Freeform 41">
              <a:extLst>
                <a:ext uri="{FF2B5EF4-FFF2-40B4-BE49-F238E27FC236}">
                  <a16:creationId xmlns=""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6" name="Freeform 42">
              <a:extLst>
                <a:ext uri="{FF2B5EF4-FFF2-40B4-BE49-F238E27FC236}">
                  <a16:creationId xmlns=""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7" name="Freeform 43">
              <a:extLst>
                <a:ext uri="{FF2B5EF4-FFF2-40B4-BE49-F238E27FC236}">
                  <a16:creationId xmlns=""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48" name="Group 32">
            <a:extLst>
              <a:ext uri="{FF2B5EF4-FFF2-40B4-BE49-F238E27FC236}">
                <a16:creationId xmlns=""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799206" y="283745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49" name="Freeform 34">
              <a:extLst>
                <a:ext uri="{FF2B5EF4-FFF2-40B4-BE49-F238E27FC236}">
                  <a16:creationId xmlns=""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0" name="Freeform 35">
              <a:extLst>
                <a:ext uri="{FF2B5EF4-FFF2-40B4-BE49-F238E27FC236}">
                  <a16:creationId xmlns=""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1" name="Freeform 36">
              <a:extLst>
                <a:ext uri="{FF2B5EF4-FFF2-40B4-BE49-F238E27FC236}">
                  <a16:creationId xmlns=""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2" name="Freeform 37">
              <a:extLst>
                <a:ext uri="{FF2B5EF4-FFF2-40B4-BE49-F238E27FC236}">
                  <a16:creationId xmlns=""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3" name="Freeform 38">
              <a:extLst>
                <a:ext uri="{FF2B5EF4-FFF2-40B4-BE49-F238E27FC236}">
                  <a16:creationId xmlns=""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4" name="Freeform 39">
              <a:extLst>
                <a:ext uri="{FF2B5EF4-FFF2-40B4-BE49-F238E27FC236}">
                  <a16:creationId xmlns=""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5" name="Freeform 40">
              <a:extLst>
                <a:ext uri="{FF2B5EF4-FFF2-40B4-BE49-F238E27FC236}">
                  <a16:creationId xmlns=""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6" name="Freeform 41">
              <a:extLst>
                <a:ext uri="{FF2B5EF4-FFF2-40B4-BE49-F238E27FC236}">
                  <a16:creationId xmlns=""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7" name="Freeform 42">
              <a:extLst>
                <a:ext uri="{FF2B5EF4-FFF2-40B4-BE49-F238E27FC236}">
                  <a16:creationId xmlns=""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8" name="Freeform 43">
              <a:extLst>
                <a:ext uri="{FF2B5EF4-FFF2-40B4-BE49-F238E27FC236}">
                  <a16:creationId xmlns=""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59" name="Group 32">
            <a:extLst>
              <a:ext uri="{FF2B5EF4-FFF2-40B4-BE49-F238E27FC236}">
                <a16:creationId xmlns=""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85880" y="1840069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60" name="Freeform 34">
              <a:extLst>
                <a:ext uri="{FF2B5EF4-FFF2-40B4-BE49-F238E27FC236}">
                  <a16:creationId xmlns=""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1" name="Freeform 35">
              <a:extLst>
                <a:ext uri="{FF2B5EF4-FFF2-40B4-BE49-F238E27FC236}">
                  <a16:creationId xmlns=""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2" name="Freeform 36">
              <a:extLst>
                <a:ext uri="{FF2B5EF4-FFF2-40B4-BE49-F238E27FC236}">
                  <a16:creationId xmlns=""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3" name="Freeform 37">
              <a:extLst>
                <a:ext uri="{FF2B5EF4-FFF2-40B4-BE49-F238E27FC236}">
                  <a16:creationId xmlns=""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4" name="Freeform 38">
              <a:extLst>
                <a:ext uri="{FF2B5EF4-FFF2-40B4-BE49-F238E27FC236}">
                  <a16:creationId xmlns=""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5" name="Freeform 39">
              <a:extLst>
                <a:ext uri="{FF2B5EF4-FFF2-40B4-BE49-F238E27FC236}">
                  <a16:creationId xmlns=""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6" name="Freeform 40">
              <a:extLst>
                <a:ext uri="{FF2B5EF4-FFF2-40B4-BE49-F238E27FC236}">
                  <a16:creationId xmlns=""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7" name="Freeform 41">
              <a:extLst>
                <a:ext uri="{FF2B5EF4-FFF2-40B4-BE49-F238E27FC236}">
                  <a16:creationId xmlns=""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8" name="Freeform 42">
              <a:extLst>
                <a:ext uri="{FF2B5EF4-FFF2-40B4-BE49-F238E27FC236}">
                  <a16:creationId xmlns=""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9" name="Freeform 43">
              <a:extLst>
                <a:ext uri="{FF2B5EF4-FFF2-40B4-BE49-F238E27FC236}">
                  <a16:creationId xmlns=""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70" name="Group 32">
            <a:extLst>
              <a:ext uri="{FF2B5EF4-FFF2-40B4-BE49-F238E27FC236}">
                <a16:creationId xmlns=""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13976" y="644207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71" name="Freeform 34">
              <a:extLst>
                <a:ext uri="{FF2B5EF4-FFF2-40B4-BE49-F238E27FC236}">
                  <a16:creationId xmlns=""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2" name="Freeform 35">
              <a:extLst>
                <a:ext uri="{FF2B5EF4-FFF2-40B4-BE49-F238E27FC236}">
                  <a16:creationId xmlns=""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3" name="Freeform 36">
              <a:extLst>
                <a:ext uri="{FF2B5EF4-FFF2-40B4-BE49-F238E27FC236}">
                  <a16:creationId xmlns=""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4" name="Freeform 37">
              <a:extLst>
                <a:ext uri="{FF2B5EF4-FFF2-40B4-BE49-F238E27FC236}">
                  <a16:creationId xmlns=""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5" name="Freeform 38">
              <a:extLst>
                <a:ext uri="{FF2B5EF4-FFF2-40B4-BE49-F238E27FC236}">
                  <a16:creationId xmlns=""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6" name="Freeform 39">
              <a:extLst>
                <a:ext uri="{FF2B5EF4-FFF2-40B4-BE49-F238E27FC236}">
                  <a16:creationId xmlns=""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7" name="Freeform 40">
              <a:extLst>
                <a:ext uri="{FF2B5EF4-FFF2-40B4-BE49-F238E27FC236}">
                  <a16:creationId xmlns=""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8" name="Freeform 41">
              <a:extLst>
                <a:ext uri="{FF2B5EF4-FFF2-40B4-BE49-F238E27FC236}">
                  <a16:creationId xmlns=""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9" name="Freeform 42">
              <a:extLst>
                <a:ext uri="{FF2B5EF4-FFF2-40B4-BE49-F238E27FC236}">
                  <a16:creationId xmlns=""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0" name="Freeform 43">
              <a:extLst>
                <a:ext uri="{FF2B5EF4-FFF2-40B4-BE49-F238E27FC236}">
                  <a16:creationId xmlns=""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81" name="Group 32">
            <a:extLst>
              <a:ext uri="{FF2B5EF4-FFF2-40B4-BE49-F238E27FC236}">
                <a16:creationId xmlns=""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018337" y="230672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82" name="Freeform 34">
              <a:extLst>
                <a:ext uri="{FF2B5EF4-FFF2-40B4-BE49-F238E27FC236}">
                  <a16:creationId xmlns=""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3" name="Freeform 35">
              <a:extLst>
                <a:ext uri="{FF2B5EF4-FFF2-40B4-BE49-F238E27FC236}">
                  <a16:creationId xmlns=""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4" name="Freeform 36">
              <a:extLst>
                <a:ext uri="{FF2B5EF4-FFF2-40B4-BE49-F238E27FC236}">
                  <a16:creationId xmlns=""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5" name="Freeform 37">
              <a:extLst>
                <a:ext uri="{FF2B5EF4-FFF2-40B4-BE49-F238E27FC236}">
                  <a16:creationId xmlns=""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6" name="Freeform 38">
              <a:extLst>
                <a:ext uri="{FF2B5EF4-FFF2-40B4-BE49-F238E27FC236}">
                  <a16:creationId xmlns=""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7" name="Freeform 39">
              <a:extLst>
                <a:ext uri="{FF2B5EF4-FFF2-40B4-BE49-F238E27FC236}">
                  <a16:creationId xmlns=""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8" name="Freeform 40">
              <a:extLst>
                <a:ext uri="{FF2B5EF4-FFF2-40B4-BE49-F238E27FC236}">
                  <a16:creationId xmlns=""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9" name="Freeform 41">
              <a:extLst>
                <a:ext uri="{FF2B5EF4-FFF2-40B4-BE49-F238E27FC236}">
                  <a16:creationId xmlns=""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0" name="Freeform 42">
              <a:extLst>
                <a:ext uri="{FF2B5EF4-FFF2-40B4-BE49-F238E27FC236}">
                  <a16:creationId xmlns=""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1" name="Freeform 43">
              <a:extLst>
                <a:ext uri="{FF2B5EF4-FFF2-40B4-BE49-F238E27FC236}">
                  <a16:creationId xmlns=""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92" name="Group 4">
            <a:extLst>
              <a:ext uri="{FF2B5EF4-FFF2-40B4-BE49-F238E27FC236}">
                <a16:creationId xmlns=""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99764" y="5266361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293" name="Freeform 6">
              <a:extLst>
                <a:ext uri="{FF2B5EF4-FFF2-40B4-BE49-F238E27FC236}">
                  <a16:creationId xmlns=""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4" name="Freeform 7">
              <a:extLst>
                <a:ext uri="{FF2B5EF4-FFF2-40B4-BE49-F238E27FC236}">
                  <a16:creationId xmlns=""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5" name="Freeform 8">
              <a:extLst>
                <a:ext uri="{FF2B5EF4-FFF2-40B4-BE49-F238E27FC236}">
                  <a16:creationId xmlns=""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6" name="Freeform 9">
              <a:extLst>
                <a:ext uri="{FF2B5EF4-FFF2-40B4-BE49-F238E27FC236}">
                  <a16:creationId xmlns=""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7" name="Freeform 10">
              <a:extLst>
                <a:ext uri="{FF2B5EF4-FFF2-40B4-BE49-F238E27FC236}">
                  <a16:creationId xmlns=""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8" name="Freeform 11">
              <a:extLst>
                <a:ext uri="{FF2B5EF4-FFF2-40B4-BE49-F238E27FC236}">
                  <a16:creationId xmlns=""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99" name="Group 4">
            <a:extLst>
              <a:ext uri="{FF2B5EF4-FFF2-40B4-BE49-F238E27FC236}">
                <a16:creationId xmlns=""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25968" y="4793105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300" name="Freeform 6">
              <a:extLst>
                <a:ext uri="{FF2B5EF4-FFF2-40B4-BE49-F238E27FC236}">
                  <a16:creationId xmlns=""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1" name="Freeform 7">
              <a:extLst>
                <a:ext uri="{FF2B5EF4-FFF2-40B4-BE49-F238E27FC236}">
                  <a16:creationId xmlns=""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2" name="Freeform 8">
              <a:extLst>
                <a:ext uri="{FF2B5EF4-FFF2-40B4-BE49-F238E27FC236}">
                  <a16:creationId xmlns=""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3" name="Freeform 9">
              <a:extLst>
                <a:ext uri="{FF2B5EF4-FFF2-40B4-BE49-F238E27FC236}">
                  <a16:creationId xmlns=""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4" name="Freeform 10">
              <a:extLst>
                <a:ext uri="{FF2B5EF4-FFF2-40B4-BE49-F238E27FC236}">
                  <a16:creationId xmlns=""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5" name="Freeform 11">
              <a:extLst>
                <a:ext uri="{FF2B5EF4-FFF2-40B4-BE49-F238E27FC236}">
                  <a16:creationId xmlns=""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306" name="Group 4">
            <a:extLst>
              <a:ext uri="{FF2B5EF4-FFF2-40B4-BE49-F238E27FC236}">
                <a16:creationId xmlns=""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588924" y="1006875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307" name="Freeform 6">
              <a:extLst>
                <a:ext uri="{FF2B5EF4-FFF2-40B4-BE49-F238E27FC236}">
                  <a16:creationId xmlns=""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8" name="Freeform 7">
              <a:extLst>
                <a:ext uri="{FF2B5EF4-FFF2-40B4-BE49-F238E27FC236}">
                  <a16:creationId xmlns=""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9" name="Freeform 8">
              <a:extLst>
                <a:ext uri="{FF2B5EF4-FFF2-40B4-BE49-F238E27FC236}">
                  <a16:creationId xmlns=""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0" name="Freeform 9">
              <a:extLst>
                <a:ext uri="{FF2B5EF4-FFF2-40B4-BE49-F238E27FC236}">
                  <a16:creationId xmlns=""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1" name="Freeform 10">
              <a:extLst>
                <a:ext uri="{FF2B5EF4-FFF2-40B4-BE49-F238E27FC236}">
                  <a16:creationId xmlns=""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2" name="Freeform 11">
              <a:extLst>
                <a:ext uri="{FF2B5EF4-FFF2-40B4-BE49-F238E27FC236}">
                  <a16:creationId xmlns=""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313" name="Group 4">
            <a:extLst>
              <a:ext uri="{FF2B5EF4-FFF2-40B4-BE49-F238E27FC236}">
                <a16:creationId xmlns=""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32160" y="3015105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314" name="Freeform 6">
              <a:extLst>
                <a:ext uri="{FF2B5EF4-FFF2-40B4-BE49-F238E27FC236}">
                  <a16:creationId xmlns=""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5" name="Freeform 7">
              <a:extLst>
                <a:ext uri="{FF2B5EF4-FFF2-40B4-BE49-F238E27FC236}">
                  <a16:creationId xmlns=""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6" name="Freeform 8">
              <a:extLst>
                <a:ext uri="{FF2B5EF4-FFF2-40B4-BE49-F238E27FC236}">
                  <a16:creationId xmlns=""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7" name="Freeform 9">
              <a:extLst>
                <a:ext uri="{FF2B5EF4-FFF2-40B4-BE49-F238E27FC236}">
                  <a16:creationId xmlns=""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8" name="Freeform 10">
              <a:extLst>
                <a:ext uri="{FF2B5EF4-FFF2-40B4-BE49-F238E27FC236}">
                  <a16:creationId xmlns=""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9" name="Freeform 11">
              <a:extLst>
                <a:ext uri="{FF2B5EF4-FFF2-40B4-BE49-F238E27FC236}">
                  <a16:creationId xmlns=""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69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F9091E4-0B63-46DD-B72E-F8ABD5641107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Gantt Chart</a:t>
            </a:r>
          </a:p>
        </p:txBody>
      </p:sp>
      <p:sp>
        <p:nvSpPr>
          <p:cNvPr id="23" name="사각형: 둥근 모서리 82">
            <a:extLst>
              <a:ext uri="{FF2B5EF4-FFF2-40B4-BE49-F238E27FC236}">
                <a16:creationId xmlns="" xmlns:a16="http://schemas.microsoft.com/office/drawing/2014/main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2050" name="Picture 2" descr="C:\Users\SHY-702-15\Desktop\Git\ERPProject\문서파일보관용\최종문서용\GanttChart\ganttcha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55" y="1409337"/>
            <a:ext cx="11532090" cy="532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73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82">
            <a:extLst>
              <a:ext uri="{FF2B5EF4-FFF2-40B4-BE49-F238E27FC236}">
                <a16:creationId xmlns="" xmlns:a16="http://schemas.microsoft.com/office/drawing/2014/main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환경</a:t>
            </a:r>
            <a:endParaRPr lang="en-US" altLang="ko-KR" b="1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E06837D-7B6F-40FC-99FB-FC56B743F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639" y="2062958"/>
            <a:ext cx="7288718" cy="370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5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일정 소화 시 </a:t>
            </a:r>
            <a:r>
              <a:rPr lang="ko-KR" altLang="en-US" b="1" dirty="0" smtClean="0"/>
              <a:t>고려 사항</a:t>
            </a:r>
            <a:endParaRPr lang="en-US" altLang="ko-KR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6ACE985A-B3A6-4623-8612-6EE83CB98CC5}"/>
              </a:ext>
            </a:extLst>
          </p:cNvPr>
          <p:cNvSpPr/>
          <p:nvPr/>
        </p:nvSpPr>
        <p:spPr>
          <a:xfrm>
            <a:off x="4902200" y="2195646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원활한 개발을 위해서 </a:t>
            </a:r>
            <a:r>
              <a:rPr lang="ko-KR" altLang="en-US" dirty="0" err="1" smtClean="0">
                <a:solidFill>
                  <a:prstClr val="white"/>
                </a:solidFill>
              </a:rPr>
              <a:t>페이즈</a:t>
            </a:r>
            <a:r>
              <a:rPr lang="en-US" altLang="ko-KR" dirty="0" smtClean="0">
                <a:solidFill>
                  <a:prstClr val="white"/>
                </a:solidFill>
              </a:rPr>
              <a:t>1 </a:t>
            </a:r>
            <a:r>
              <a:rPr lang="ko-KR" altLang="en-US" dirty="0" smtClean="0">
                <a:solidFill>
                  <a:prstClr val="white"/>
                </a:solidFill>
              </a:rPr>
              <a:t>진행 시 샘플코드 제작을 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결정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C93F9CEB-8DC0-4342-A9C0-C379539940B1}"/>
              </a:ext>
            </a:extLst>
          </p:cNvPr>
          <p:cNvSpPr/>
          <p:nvPr/>
        </p:nvSpPr>
        <p:spPr>
          <a:xfrm>
            <a:off x="8085690" y="3314647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수정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</a:rPr>
              <a:t>삭제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</a:rPr>
              <a:t>조회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</a:rPr>
              <a:t>등록 기능과 팝업을 이용하는 방법에 대한 샘플코드 배포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5154FC87-1A98-47A5-BF4F-449EEEFEE2DC}"/>
              </a:ext>
            </a:extLst>
          </p:cNvPr>
          <p:cNvSpPr/>
          <p:nvPr/>
        </p:nvSpPr>
        <p:spPr>
          <a:xfrm>
            <a:off x="4902200" y="4485361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샘플코드 참조 결과 개발시간 단축과 더불어 코드의 중복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사용을 줄임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4EB6DF80-9576-4A2B-8D10-E6691EDD0C11}"/>
              </a:ext>
            </a:extLst>
          </p:cNvPr>
          <p:cNvSpPr/>
          <p:nvPr/>
        </p:nvSpPr>
        <p:spPr>
          <a:xfrm>
            <a:off x="1676052" y="3310020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팀원들 간에 개발 </a:t>
            </a:r>
            <a:r>
              <a:rPr lang="ko-KR" altLang="en-US" dirty="0" err="1" smtClean="0">
                <a:solidFill>
                  <a:prstClr val="white"/>
                </a:solidFill>
              </a:rPr>
              <a:t>시실력</a:t>
            </a:r>
            <a:r>
              <a:rPr lang="ko-KR" altLang="en-US" dirty="0" smtClean="0">
                <a:solidFill>
                  <a:prstClr val="white"/>
                </a:solidFill>
              </a:rPr>
              <a:t> 차이가 존재</a:t>
            </a:r>
            <a:endParaRPr lang="en-US" altLang="ko-KR" dirty="0" smtClean="0">
              <a:solidFill>
                <a:prstClr val="white"/>
              </a:solidFill>
            </a:endParaRPr>
          </a:p>
        </p:txBody>
      </p:sp>
      <p:sp>
        <p:nvSpPr>
          <p:cNvPr id="20" name="사각형: 둥근 모서리 82">
            <a:extLst>
              <a:ext uri="{FF2B5EF4-FFF2-40B4-BE49-F238E27FC236}">
                <a16:creationId xmlns="" xmlns:a16="http://schemas.microsoft.com/office/drawing/2014/main" id="{648EBF44-D3B5-4F36-B0F9-12A1A35D18E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B53EA6B3-493B-45BB-BCE4-BE564272C2CD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="" xmlns:a16="http://schemas.microsoft.com/office/drawing/2014/main" id="{BBC66541-BDCD-47C7-B320-1A611C7149E7}"/>
              </a:ext>
            </a:extLst>
          </p:cNvPr>
          <p:cNvSpPr/>
          <p:nvPr/>
        </p:nvSpPr>
        <p:spPr>
          <a:xfrm rot="19656000">
            <a:off x="4245603" y="2901081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="" xmlns:a16="http://schemas.microsoft.com/office/drawing/2014/main" id="{BC35D225-1512-430A-8444-47156EB2AA66}"/>
              </a:ext>
            </a:extLst>
          </p:cNvPr>
          <p:cNvSpPr/>
          <p:nvPr/>
        </p:nvSpPr>
        <p:spPr>
          <a:xfrm rot="2326267">
            <a:off x="7499340" y="2911176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="" xmlns:a16="http://schemas.microsoft.com/office/drawing/2014/main" id="{51C66359-0F18-4EA9-B70F-D41F5EAFDDF5}"/>
              </a:ext>
            </a:extLst>
          </p:cNvPr>
          <p:cNvSpPr/>
          <p:nvPr/>
        </p:nvSpPr>
        <p:spPr>
          <a:xfrm rot="8201949">
            <a:off x="7499341" y="4986378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23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3" grpId="0" animBg="1"/>
      <p:bldP spid="30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일정 소화 시 </a:t>
            </a:r>
            <a:r>
              <a:rPr lang="ko-KR" altLang="en-US" b="1" dirty="0" smtClean="0"/>
              <a:t>고</a:t>
            </a:r>
            <a:r>
              <a:rPr lang="ko-KR" altLang="en-US" b="1" dirty="0"/>
              <a:t>려</a:t>
            </a:r>
            <a:r>
              <a:rPr lang="ko-KR" altLang="en-US" b="1" dirty="0" smtClean="0"/>
              <a:t> </a:t>
            </a:r>
            <a:r>
              <a:rPr lang="ko-KR" altLang="en-US" b="1" dirty="0"/>
              <a:t>사항</a:t>
            </a:r>
            <a:endParaRPr lang="en-US" altLang="ko-KR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6ACE985A-B3A6-4623-8612-6EE83CB98CC5}"/>
              </a:ext>
            </a:extLst>
          </p:cNvPr>
          <p:cNvSpPr/>
          <p:nvPr/>
        </p:nvSpPr>
        <p:spPr>
          <a:xfrm>
            <a:off x="4902200" y="2195646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참고한 </a:t>
            </a:r>
            <a:r>
              <a:rPr lang="en-US" altLang="ko-KR" dirty="0">
                <a:solidFill>
                  <a:prstClr val="white"/>
                </a:solidFill>
              </a:rPr>
              <a:t>ERP </a:t>
            </a:r>
            <a:r>
              <a:rPr lang="ko-KR" altLang="en-US" dirty="0">
                <a:solidFill>
                  <a:prstClr val="white"/>
                </a:solidFill>
              </a:rPr>
              <a:t>프로그램인 </a:t>
            </a:r>
            <a:r>
              <a:rPr lang="ko-KR" altLang="en-US" dirty="0" err="1">
                <a:solidFill>
                  <a:prstClr val="white"/>
                </a:solidFill>
              </a:rPr>
              <a:t>아이큐브에서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ko-KR" altLang="en-US" dirty="0" smtClean="0">
                <a:solidFill>
                  <a:prstClr val="white"/>
                </a:solidFill>
              </a:rPr>
              <a:t>필요 </a:t>
            </a:r>
            <a:r>
              <a:rPr lang="ko-KR" altLang="en-US" dirty="0">
                <a:solidFill>
                  <a:prstClr val="white"/>
                </a:solidFill>
              </a:rPr>
              <a:t>없는 부분을 </a:t>
            </a:r>
            <a:r>
              <a:rPr lang="ko-KR" altLang="en-US" dirty="0" smtClean="0">
                <a:solidFill>
                  <a:prstClr val="white"/>
                </a:solidFill>
              </a:rPr>
              <a:t>추려 </a:t>
            </a:r>
            <a:r>
              <a:rPr lang="ko-KR" altLang="en-US" dirty="0">
                <a:solidFill>
                  <a:prstClr val="white"/>
                </a:solidFill>
              </a:rPr>
              <a:t>내는 작업 선행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C93F9CEB-8DC0-4342-A9C0-C379539940B1}"/>
              </a:ext>
            </a:extLst>
          </p:cNvPr>
          <p:cNvSpPr/>
          <p:nvPr/>
        </p:nvSpPr>
        <p:spPr>
          <a:xfrm>
            <a:off x="8085690" y="3314647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 err="1">
                <a:solidFill>
                  <a:prstClr val="white"/>
                </a:solidFill>
              </a:rPr>
              <a:t>DataBase</a:t>
            </a:r>
            <a:r>
              <a:rPr lang="ko-KR" altLang="en-US" dirty="0">
                <a:solidFill>
                  <a:prstClr val="white"/>
                </a:solidFill>
              </a:rPr>
              <a:t>가 방대하게 구성되어 있어 </a:t>
            </a:r>
            <a:r>
              <a:rPr lang="ko-KR" altLang="en-US" dirty="0" err="1">
                <a:solidFill>
                  <a:prstClr val="white"/>
                </a:solidFill>
              </a:rPr>
              <a:t>설계시</a:t>
            </a:r>
            <a:r>
              <a:rPr lang="ko-KR" altLang="en-US" dirty="0">
                <a:solidFill>
                  <a:prstClr val="white"/>
                </a:solidFill>
              </a:rPr>
              <a:t> 신중을 필요로 했음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5154FC87-1A98-47A5-BF4F-449EEEFEE2DC}"/>
              </a:ext>
            </a:extLst>
          </p:cNvPr>
          <p:cNvSpPr/>
          <p:nvPr/>
        </p:nvSpPr>
        <p:spPr>
          <a:xfrm>
            <a:off x="4902200" y="4485361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</a:t>
            </a:r>
            <a:r>
              <a:rPr lang="ko-KR" altLang="en-US" dirty="0">
                <a:solidFill>
                  <a:prstClr val="white"/>
                </a:solidFill>
              </a:rPr>
              <a:t>와 </a:t>
            </a:r>
            <a:r>
              <a:rPr lang="en-US" altLang="ko-KR" dirty="0">
                <a:solidFill>
                  <a:prstClr val="white"/>
                </a:solidFill>
              </a:rPr>
              <a:t>DB</a:t>
            </a:r>
            <a:r>
              <a:rPr lang="ko-KR" altLang="en-US" dirty="0">
                <a:solidFill>
                  <a:prstClr val="white"/>
                </a:solidFill>
              </a:rPr>
              <a:t>의 수정이 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빈번하여 </a:t>
            </a:r>
            <a:r>
              <a:rPr lang="ko-KR" altLang="en-US" dirty="0">
                <a:solidFill>
                  <a:prstClr val="white"/>
                </a:solidFill>
              </a:rPr>
              <a:t>주의를 </a:t>
            </a:r>
            <a:r>
              <a:rPr lang="ko-KR" altLang="en-US" dirty="0" smtClean="0">
                <a:solidFill>
                  <a:prstClr val="white"/>
                </a:solidFill>
              </a:rPr>
              <a:t>요하였음</a:t>
            </a:r>
            <a:endParaRPr lang="ko-KR" altLang="en-US" dirty="0">
              <a:solidFill>
                <a:prstClr val="white"/>
              </a:solidFill>
            </a:endParaRP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4EB6DF80-9576-4A2B-8D10-E6691EDD0C11}"/>
              </a:ext>
            </a:extLst>
          </p:cNvPr>
          <p:cNvSpPr/>
          <p:nvPr/>
        </p:nvSpPr>
        <p:spPr>
          <a:xfrm>
            <a:off x="1676052" y="3310020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MES</a:t>
            </a:r>
            <a:r>
              <a:rPr lang="ko-KR" altLang="en-US" dirty="0">
                <a:solidFill>
                  <a:prstClr val="white"/>
                </a:solidFill>
              </a:rPr>
              <a:t>를 처음 접해본 경우가 대부분 이라 선행 학습이 필요했음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0" name="사각형: 둥근 모서리 82">
            <a:extLst>
              <a:ext uri="{FF2B5EF4-FFF2-40B4-BE49-F238E27FC236}">
                <a16:creationId xmlns="" xmlns:a16="http://schemas.microsoft.com/office/drawing/2014/main" id="{648EBF44-D3B5-4F36-B0F9-12A1A35D18E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B53EA6B3-493B-45BB-BCE4-BE564272C2CD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="" xmlns:a16="http://schemas.microsoft.com/office/drawing/2014/main" id="{BBC66541-BDCD-47C7-B320-1A611C7149E7}"/>
              </a:ext>
            </a:extLst>
          </p:cNvPr>
          <p:cNvSpPr/>
          <p:nvPr/>
        </p:nvSpPr>
        <p:spPr>
          <a:xfrm rot="19656000">
            <a:off x="4245603" y="2901081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="" xmlns:a16="http://schemas.microsoft.com/office/drawing/2014/main" id="{BC35D225-1512-430A-8444-47156EB2AA66}"/>
              </a:ext>
            </a:extLst>
          </p:cNvPr>
          <p:cNvSpPr/>
          <p:nvPr/>
        </p:nvSpPr>
        <p:spPr>
          <a:xfrm rot="2326267">
            <a:off x="7499340" y="2911176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="" xmlns:a16="http://schemas.microsoft.com/office/drawing/2014/main" id="{51C66359-0F18-4EA9-B70F-D41F5EAFDDF5}"/>
              </a:ext>
            </a:extLst>
          </p:cNvPr>
          <p:cNvSpPr/>
          <p:nvPr/>
        </p:nvSpPr>
        <p:spPr>
          <a:xfrm rot="8201949">
            <a:off x="7499341" y="4986378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811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3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82">
            <a:extLst>
              <a:ext uri="{FF2B5EF4-FFF2-40B4-BE49-F238E27FC236}">
                <a16:creationId xmlns="" xmlns:a16="http://schemas.microsoft.com/office/drawing/2014/main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환경 특이 사항</a:t>
            </a:r>
            <a:endParaRPr lang="en-US" altLang="ko-KR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F7C7BF6F-A9DC-4B27-A069-6D41E54074A3}"/>
              </a:ext>
            </a:extLst>
          </p:cNvPr>
          <p:cNvSpPr/>
          <p:nvPr/>
        </p:nvSpPr>
        <p:spPr>
          <a:xfrm>
            <a:off x="4902200" y="2195646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자바 스프링 프레임워크를 이용하면서 필요한 라이브러리나 흐름을 공부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8085690" y="3314647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이 후 </a:t>
            </a:r>
            <a:r>
              <a:rPr lang="en-US" altLang="ko-KR" dirty="0">
                <a:solidFill>
                  <a:prstClr val="white"/>
                </a:solidFill>
              </a:rPr>
              <a:t>MVC </a:t>
            </a:r>
            <a:r>
              <a:rPr lang="ko-KR" altLang="en-US" dirty="0">
                <a:solidFill>
                  <a:prstClr val="white"/>
                </a:solidFill>
              </a:rPr>
              <a:t>패턴과 </a:t>
            </a:r>
            <a:r>
              <a:rPr lang="en-US" altLang="ko-KR" dirty="0" err="1">
                <a:solidFill>
                  <a:prstClr val="white"/>
                </a:solidFill>
              </a:rPr>
              <a:t>myBatis</a:t>
            </a:r>
            <a:r>
              <a:rPr lang="en-US" altLang="ko-KR" dirty="0">
                <a:solidFill>
                  <a:prstClr val="white"/>
                </a:solidFill>
              </a:rPr>
              <a:t>, Maven </a:t>
            </a:r>
            <a:r>
              <a:rPr lang="ko-KR" altLang="en-US" dirty="0">
                <a:solidFill>
                  <a:prstClr val="white"/>
                </a:solidFill>
              </a:rPr>
              <a:t>등을 이용하여 개발에 필요한 흐름을 이해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4902200" y="4485361"/>
            <a:ext cx="2387600" cy="2039264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결과적으로 스프링을 사용함으로써 디자인패턴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라이브러리 등을 사용하여 개발효율 증가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CD45DBDA-8D45-471A-A59A-11A0AC8F4E0A}"/>
              </a:ext>
            </a:extLst>
          </p:cNvPr>
          <p:cNvSpPr/>
          <p:nvPr/>
        </p:nvSpPr>
        <p:spPr>
          <a:xfrm>
            <a:off x="1676052" y="3310020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본 프로젝트 이전 자바 프로젝트를 </a:t>
            </a:r>
            <a:r>
              <a:rPr lang="ko-KR" altLang="en-US" dirty="0" err="1">
                <a:solidFill>
                  <a:prstClr val="white"/>
                </a:solidFill>
              </a:rPr>
              <a:t>진행시</a:t>
            </a:r>
            <a:r>
              <a:rPr lang="ko-KR" altLang="en-US" dirty="0">
                <a:solidFill>
                  <a:prstClr val="white"/>
                </a:solidFill>
              </a:rPr>
              <a:t> 확실한 디자인 패턴이 없었음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="" xmlns:a16="http://schemas.microsoft.com/office/drawing/2014/main" id="{ED68D973-523C-490F-8C9B-1DBE22867896}"/>
              </a:ext>
            </a:extLst>
          </p:cNvPr>
          <p:cNvSpPr/>
          <p:nvPr/>
        </p:nvSpPr>
        <p:spPr>
          <a:xfrm rot="19656000">
            <a:off x="4245603" y="2901081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="" xmlns:a16="http://schemas.microsoft.com/office/drawing/2014/main" id="{149E73E5-574C-4505-A0F7-475397B3B5D5}"/>
              </a:ext>
            </a:extLst>
          </p:cNvPr>
          <p:cNvSpPr/>
          <p:nvPr/>
        </p:nvSpPr>
        <p:spPr>
          <a:xfrm rot="2326267">
            <a:off x="7499340" y="2911176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="" xmlns:a16="http://schemas.microsoft.com/office/drawing/2014/main" id="{9279620E-0C11-42B8-93CB-609711A23BDA}"/>
              </a:ext>
            </a:extLst>
          </p:cNvPr>
          <p:cNvSpPr/>
          <p:nvPr/>
        </p:nvSpPr>
        <p:spPr>
          <a:xfrm rot="8201949">
            <a:off x="7499341" y="4986378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74" name="Picture 2" descr="C:\Users\SHY-702-15\Desktop\Git\ERPProject\문서파일보관용\최종문서용\Image\Spr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52" y="1323976"/>
            <a:ext cx="2387600" cy="175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00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26" grpId="0" animBg="1"/>
      <p:bldP spid="27" grpId="0" animBg="1"/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82">
            <a:extLst>
              <a:ext uri="{FF2B5EF4-FFF2-40B4-BE49-F238E27FC236}">
                <a16:creationId xmlns="" xmlns:a16="http://schemas.microsoft.com/office/drawing/2014/main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환경 특이 사항</a:t>
            </a:r>
            <a:endParaRPr lang="en-US" altLang="ko-KR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F7C7BF6F-A9DC-4B27-A069-6D41E54074A3}"/>
              </a:ext>
            </a:extLst>
          </p:cNvPr>
          <p:cNvSpPr/>
          <p:nvPr/>
        </p:nvSpPr>
        <p:spPr>
          <a:xfrm>
            <a:off x="4902200" y="2195646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AJAX</a:t>
            </a:r>
            <a:r>
              <a:rPr lang="ko-KR" altLang="en-US" dirty="0">
                <a:solidFill>
                  <a:prstClr val="white"/>
                </a:solidFill>
              </a:rPr>
              <a:t>를 사용하면 보완 할 수 있을 것으로 판단하여 </a:t>
            </a:r>
            <a:r>
              <a:rPr lang="en-US" altLang="ko-KR" dirty="0">
                <a:solidFill>
                  <a:prstClr val="white"/>
                </a:solidFill>
              </a:rPr>
              <a:t>AJAX</a:t>
            </a:r>
            <a:r>
              <a:rPr lang="ko-KR" altLang="en-US" dirty="0">
                <a:solidFill>
                  <a:prstClr val="white"/>
                </a:solidFill>
              </a:rPr>
              <a:t>를 적용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8085690" y="3314647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기존 팝업을 수정하여 </a:t>
            </a:r>
            <a:r>
              <a:rPr lang="en-US" altLang="ko-KR" dirty="0">
                <a:solidFill>
                  <a:prstClr val="white"/>
                </a:solidFill>
              </a:rPr>
              <a:t>AJAX</a:t>
            </a:r>
            <a:r>
              <a:rPr lang="ko-KR" altLang="en-US" dirty="0">
                <a:solidFill>
                  <a:prstClr val="white"/>
                </a:solidFill>
              </a:rPr>
              <a:t>를 적용한 팝업으로 재구성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전체 메뉴검색에도 적용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4902200" y="4485361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검색 시 </a:t>
            </a:r>
            <a:r>
              <a:rPr lang="en-US" altLang="ko-KR" dirty="0">
                <a:solidFill>
                  <a:prstClr val="white"/>
                </a:solidFill>
              </a:rPr>
              <a:t>DB</a:t>
            </a:r>
            <a:r>
              <a:rPr lang="ko-KR" altLang="en-US" dirty="0">
                <a:solidFill>
                  <a:prstClr val="white"/>
                </a:solidFill>
              </a:rPr>
              <a:t>에 저장된 정보를 실시간으로 확인하며 검색가능 하게 되어 효율증가 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CD45DBDA-8D45-471A-A59A-11A0AC8F4E0A}"/>
              </a:ext>
            </a:extLst>
          </p:cNvPr>
          <p:cNvSpPr/>
          <p:nvPr/>
        </p:nvSpPr>
        <p:spPr>
          <a:xfrm>
            <a:off x="1676052" y="3310020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팝업 검색을 활용하여 프로그램을 구성하던 중 검색에 불편함 발견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="" xmlns:a16="http://schemas.microsoft.com/office/drawing/2014/main" id="{ED68D973-523C-490F-8C9B-1DBE22867896}"/>
              </a:ext>
            </a:extLst>
          </p:cNvPr>
          <p:cNvSpPr/>
          <p:nvPr/>
        </p:nvSpPr>
        <p:spPr>
          <a:xfrm rot="19656000">
            <a:off x="4245603" y="2901081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="" xmlns:a16="http://schemas.microsoft.com/office/drawing/2014/main" id="{149E73E5-574C-4505-A0F7-475397B3B5D5}"/>
              </a:ext>
            </a:extLst>
          </p:cNvPr>
          <p:cNvSpPr/>
          <p:nvPr/>
        </p:nvSpPr>
        <p:spPr>
          <a:xfrm rot="2326267">
            <a:off x="7499340" y="2911176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="" xmlns:a16="http://schemas.microsoft.com/office/drawing/2014/main" id="{9279620E-0C11-42B8-93CB-609711A23BDA}"/>
              </a:ext>
            </a:extLst>
          </p:cNvPr>
          <p:cNvSpPr/>
          <p:nvPr/>
        </p:nvSpPr>
        <p:spPr>
          <a:xfrm rot="8201949">
            <a:off x="7499341" y="4986378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098" name="Picture 2" descr="C:\Users\SHY-702-15\Desktop\Git\ERPProject\문서파일보관용\최종문서용\Image\aja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52" y="1385659"/>
            <a:ext cx="2387600" cy="166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28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26" grpId="0" animBg="1"/>
      <p:bldP spid="27" grpId="0" animBg="1"/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82">
            <a:extLst>
              <a:ext uri="{FF2B5EF4-FFF2-40B4-BE49-F238E27FC236}">
                <a16:creationId xmlns="" xmlns:a16="http://schemas.microsoft.com/office/drawing/2014/main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환경 특이 사항</a:t>
            </a:r>
            <a:endParaRPr lang="en-US" altLang="ko-KR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F7C7BF6F-A9DC-4B27-A069-6D41E54074A3}"/>
              </a:ext>
            </a:extLst>
          </p:cNvPr>
          <p:cNvSpPr/>
          <p:nvPr/>
        </p:nvSpPr>
        <p:spPr>
          <a:xfrm>
            <a:off x="4902200" y="2195646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깃 허브 사용시 처음에 </a:t>
            </a:r>
            <a:r>
              <a:rPr lang="ko-KR" altLang="en-US" dirty="0" err="1">
                <a:solidFill>
                  <a:prstClr val="white"/>
                </a:solidFill>
              </a:rPr>
              <a:t>브랜치를</a:t>
            </a:r>
            <a:r>
              <a:rPr lang="ko-KR" altLang="en-US" dirty="0">
                <a:solidFill>
                  <a:prstClr val="white"/>
                </a:solidFill>
              </a:rPr>
              <a:t> 하나만 두어 사용하여 </a:t>
            </a:r>
            <a:r>
              <a:rPr lang="en-US" altLang="ko-KR" dirty="0">
                <a:solidFill>
                  <a:prstClr val="white"/>
                </a:solidFill>
              </a:rPr>
              <a:t>merge</a:t>
            </a:r>
            <a:r>
              <a:rPr lang="ko-KR" altLang="en-US" dirty="0">
                <a:solidFill>
                  <a:prstClr val="white"/>
                </a:solidFill>
              </a:rPr>
              <a:t>시 문제가 가끔 발생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8085690" y="3314647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이 후 </a:t>
            </a:r>
            <a:r>
              <a:rPr lang="ko-KR" altLang="en-US" dirty="0" err="1">
                <a:solidFill>
                  <a:prstClr val="white"/>
                </a:solidFill>
              </a:rPr>
              <a:t>브랜치를</a:t>
            </a:r>
            <a:r>
              <a:rPr lang="ko-KR" altLang="en-US" dirty="0">
                <a:solidFill>
                  <a:prstClr val="white"/>
                </a:solidFill>
              </a:rPr>
              <a:t> 각 분담 파트별로 나누고 </a:t>
            </a:r>
            <a:r>
              <a:rPr lang="ko-KR" altLang="en-US" dirty="0" err="1">
                <a:solidFill>
                  <a:prstClr val="white"/>
                </a:solidFill>
              </a:rPr>
              <a:t>커밋을</a:t>
            </a:r>
            <a:r>
              <a:rPr lang="ko-KR" altLang="en-US" dirty="0">
                <a:solidFill>
                  <a:prstClr val="white"/>
                </a:solidFill>
              </a:rPr>
              <a:t> 자주하여 이 문제를 해결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4902200" y="4485361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결과적으로 깃 허브를 사용함으로써 팀프로젝트 능률을 향상 시킬 수 있었음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CD45DBDA-8D45-471A-A59A-11A0AC8F4E0A}"/>
              </a:ext>
            </a:extLst>
          </p:cNvPr>
          <p:cNvSpPr/>
          <p:nvPr/>
        </p:nvSpPr>
        <p:spPr>
          <a:xfrm>
            <a:off x="1676052" y="3310020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깃 허브를 사용하기로 하여 팀원 중 한명이 선행 학습 후 팀원들에게 사용법 배포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="" xmlns:a16="http://schemas.microsoft.com/office/drawing/2014/main" id="{ED68D973-523C-490F-8C9B-1DBE22867896}"/>
              </a:ext>
            </a:extLst>
          </p:cNvPr>
          <p:cNvSpPr/>
          <p:nvPr/>
        </p:nvSpPr>
        <p:spPr>
          <a:xfrm rot="19656000">
            <a:off x="4245603" y="2901081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="" xmlns:a16="http://schemas.microsoft.com/office/drawing/2014/main" id="{149E73E5-574C-4505-A0F7-475397B3B5D5}"/>
              </a:ext>
            </a:extLst>
          </p:cNvPr>
          <p:cNvSpPr/>
          <p:nvPr/>
        </p:nvSpPr>
        <p:spPr>
          <a:xfrm rot="2326267">
            <a:off x="7499340" y="2911176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="" xmlns:a16="http://schemas.microsoft.com/office/drawing/2014/main" id="{9279620E-0C11-42B8-93CB-609711A23BDA}"/>
              </a:ext>
            </a:extLst>
          </p:cNvPr>
          <p:cNvSpPr/>
          <p:nvPr/>
        </p:nvSpPr>
        <p:spPr>
          <a:xfrm rot="8201949">
            <a:off x="7499341" y="4986378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50" name="Picture 2" descr="C:\Users\SHY-702-15\Desktop\Git\ERPProject\문서파일보관용\최종문서용\Image\gi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53" y="1409339"/>
            <a:ext cx="2387600" cy="168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18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26" grpId="0" animBg="1"/>
      <p:bldP spid="27" grpId="0" animBg="1"/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9" name="사각형: 둥근 모서리 82">
            <a:extLst>
              <a:ext uri="{FF2B5EF4-FFF2-40B4-BE49-F238E27FC236}">
                <a16:creationId xmlns="" xmlns:a16="http://schemas.microsoft.com/office/drawing/2014/main" id="{D23F2918-05A3-4DF0-AC83-F8365D1081EB}"/>
              </a:ext>
            </a:extLst>
          </p:cNvPr>
          <p:cNvSpPr/>
          <p:nvPr/>
        </p:nvSpPr>
        <p:spPr>
          <a:xfrm>
            <a:off x="4641999" y="2297293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A630AE30-382B-4442-B277-5844437C0511}"/>
              </a:ext>
            </a:extLst>
          </p:cNvPr>
          <p:cNvSpPr/>
          <p:nvPr/>
        </p:nvSpPr>
        <p:spPr>
          <a:xfrm>
            <a:off x="4764070" y="2338957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37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로그인 및 메인 화면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6494434" y="1763988"/>
            <a:ext cx="4303007" cy="216000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로그인은 돋보기 아이콘을 누르면 나오는 팝업을 이용하여 부서와 부서내의 사원을 검색하여 로그인 가능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6494434" y="4182870"/>
            <a:ext cx="4303007" cy="2069919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메인 화면은 사무용으로 적합하게 </a:t>
            </a:r>
            <a:r>
              <a:rPr lang="ko-KR" altLang="en-US" dirty="0" err="1">
                <a:solidFill>
                  <a:prstClr val="white"/>
                </a:solidFill>
              </a:rPr>
              <a:t>오래봐도</a:t>
            </a:r>
            <a:r>
              <a:rPr lang="ko-KR" altLang="en-US" dirty="0">
                <a:solidFill>
                  <a:prstClr val="white"/>
                </a:solidFill>
              </a:rPr>
              <a:t> 질리지 않도록 최대한 심플하게 구성했으며 상단메뉴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왼쪽사이드 메뉴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그리고 나머지 작업용 화면으로 구성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=""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F3D2611C-A437-4D02-BD2A-AAAB429A06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57" y="1763988"/>
            <a:ext cx="4303010" cy="216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E7204E5F-9331-4D8E-8A14-E346B9D9F4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56" y="4182870"/>
            <a:ext cx="4303007" cy="206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4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메인 화면 상단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7415053" y="1763988"/>
            <a:ext cx="4269396" cy="132370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회사로고와 로그인사원의 정보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로그아웃 버튼이 있으며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검색</a:t>
            </a:r>
            <a:r>
              <a:rPr lang="en-US" altLang="ko-KR" dirty="0">
                <a:solidFill>
                  <a:prstClr val="white"/>
                </a:solidFill>
              </a:rPr>
              <a:t>bar, </a:t>
            </a:r>
            <a:r>
              <a:rPr lang="ko-KR" altLang="en-US" dirty="0">
                <a:solidFill>
                  <a:prstClr val="white"/>
                </a:solidFill>
              </a:rPr>
              <a:t>프로그램의 대분류 </a:t>
            </a:r>
            <a:r>
              <a:rPr lang="en-US" altLang="ko-KR" dirty="0">
                <a:solidFill>
                  <a:prstClr val="white"/>
                </a:solidFill>
              </a:rPr>
              <a:t>UI,</a:t>
            </a:r>
            <a:r>
              <a:rPr lang="ko-KR" altLang="en-US" dirty="0">
                <a:solidFill>
                  <a:prstClr val="white"/>
                </a:solidFill>
              </a:rPr>
              <a:t> 공통 기능 버튼 </a:t>
            </a:r>
            <a:r>
              <a:rPr lang="en-US" altLang="ko-KR" dirty="0">
                <a:solidFill>
                  <a:prstClr val="white"/>
                </a:solidFill>
              </a:rPr>
              <a:t>4</a:t>
            </a:r>
            <a:r>
              <a:rPr lang="ko-KR" altLang="en-US" dirty="0">
                <a:solidFill>
                  <a:prstClr val="white"/>
                </a:solidFill>
              </a:rPr>
              <a:t>개가 있음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7415054" y="3390593"/>
            <a:ext cx="4269396" cy="131072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검색</a:t>
            </a:r>
            <a:r>
              <a:rPr lang="en-US" altLang="ko-KR" dirty="0">
                <a:solidFill>
                  <a:prstClr val="white"/>
                </a:solidFill>
              </a:rPr>
              <a:t>bar </a:t>
            </a:r>
            <a:r>
              <a:rPr lang="ko-KR" altLang="en-US" dirty="0">
                <a:solidFill>
                  <a:prstClr val="white"/>
                </a:solidFill>
              </a:rPr>
              <a:t>에서는 원하는 메뉴를 검색하면 타이핑 도중 원하는 메뉴가 검색되고 검색을 누르면 페이지로 바로 이동함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=""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70C38B8-DD93-4DB6-AD6C-AA8B2B2F1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37" y="3377611"/>
            <a:ext cx="6648450" cy="13237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FE2DEB57-9DD7-4C31-8561-CCF9477F9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80" y="4943995"/>
            <a:ext cx="6701107" cy="157850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596CE5E0-F6B4-463B-B47F-2F4B6681FC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23" y="1763988"/>
            <a:ext cx="6637064" cy="131499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0437E271-E521-4A36-9DB2-F035CCB79360}"/>
              </a:ext>
            </a:extLst>
          </p:cNvPr>
          <p:cNvSpPr/>
          <p:nvPr/>
        </p:nvSpPr>
        <p:spPr>
          <a:xfrm>
            <a:off x="7415053" y="4949756"/>
            <a:ext cx="4269396" cy="157274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4</a:t>
            </a:r>
            <a:r>
              <a:rPr lang="ko-KR" altLang="en-US" dirty="0">
                <a:solidFill>
                  <a:prstClr val="white"/>
                </a:solidFill>
              </a:rPr>
              <a:t>가지 대분류인 시스템관리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영업관리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구매</a:t>
            </a:r>
            <a:r>
              <a:rPr lang="en-US" altLang="ko-KR" dirty="0">
                <a:solidFill>
                  <a:prstClr val="white"/>
                </a:solidFill>
              </a:rPr>
              <a:t>/</a:t>
            </a:r>
            <a:r>
              <a:rPr lang="ko-KR" altLang="en-US" dirty="0">
                <a:solidFill>
                  <a:prstClr val="white"/>
                </a:solidFill>
              </a:rPr>
              <a:t>자재관리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생산관리공통에 커서를 올리면 중분류 메뉴가 나타남</a:t>
            </a:r>
            <a:endParaRPr lang="en-US" altLang="ko-K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42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76996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29052" y="3005379"/>
            <a:ext cx="1346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accent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19" name="사각형: 둥근 모서리 82">
            <a:extLst>
              <a:ext uri="{FF2B5EF4-FFF2-40B4-BE49-F238E27FC236}">
                <a16:creationId xmlns="" xmlns:a16="http://schemas.microsoft.com/office/drawing/2014/main" id="{7397FA99-38E5-4E66-9113-845A3DABDD4A}"/>
              </a:ext>
            </a:extLst>
          </p:cNvPr>
          <p:cNvSpPr/>
          <p:nvPr/>
        </p:nvSpPr>
        <p:spPr>
          <a:xfrm>
            <a:off x="4641999" y="105091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27C2A019-AB8A-49B4-B710-2FB5EC8D1ACD}"/>
              </a:ext>
            </a:extLst>
          </p:cNvPr>
          <p:cNvSpPr/>
          <p:nvPr/>
        </p:nvSpPr>
        <p:spPr>
          <a:xfrm>
            <a:off x="4764070" y="109257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6" name="사각형: 둥근 모서리 82">
            <a:extLst>
              <a:ext uri="{FF2B5EF4-FFF2-40B4-BE49-F238E27FC236}">
                <a16:creationId xmlns="" xmlns:a16="http://schemas.microsoft.com/office/drawing/2014/main" id="{EFD096FA-085D-4E05-B776-A999E4841938}"/>
              </a:ext>
            </a:extLst>
          </p:cNvPr>
          <p:cNvSpPr/>
          <p:nvPr/>
        </p:nvSpPr>
        <p:spPr>
          <a:xfrm>
            <a:off x="4641999" y="1675146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="" xmlns:a16="http://schemas.microsoft.com/office/drawing/2014/main" id="{E3CAD5A6-451F-4DEC-B66D-8EEFAAE623F9}"/>
              </a:ext>
            </a:extLst>
          </p:cNvPr>
          <p:cNvSpPr/>
          <p:nvPr/>
        </p:nvSpPr>
        <p:spPr>
          <a:xfrm>
            <a:off x="4764070" y="1716810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9" name="사각형: 둥근 모서리 82">
            <a:extLst>
              <a:ext uri="{FF2B5EF4-FFF2-40B4-BE49-F238E27FC236}">
                <a16:creationId xmlns="" xmlns:a16="http://schemas.microsoft.com/office/drawing/2014/main" id="{D23F2918-05A3-4DF0-AC83-F8365D1081EB}"/>
              </a:ext>
            </a:extLst>
          </p:cNvPr>
          <p:cNvSpPr/>
          <p:nvPr/>
        </p:nvSpPr>
        <p:spPr>
          <a:xfrm>
            <a:off x="4641999" y="2297293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MES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A630AE30-382B-4442-B277-5844437C0511}"/>
              </a:ext>
            </a:extLst>
          </p:cNvPr>
          <p:cNvSpPr/>
          <p:nvPr/>
        </p:nvSpPr>
        <p:spPr>
          <a:xfrm>
            <a:off x="4764070" y="2338957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1" name="사각형: 둥근 모서리 82">
            <a:extLst>
              <a:ext uri="{FF2B5EF4-FFF2-40B4-BE49-F238E27FC236}">
                <a16:creationId xmlns=""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4641999" y="2919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=""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4764070" y="2960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3" name="사각형: 둥근 모서리 82">
            <a:extLst>
              <a:ext uri="{FF2B5EF4-FFF2-40B4-BE49-F238E27FC236}">
                <a16:creationId xmlns="" xmlns:a16="http://schemas.microsoft.com/office/drawing/2014/main" id="{CA0290C6-2A5C-4DE1-B01F-571EDCED32B0}"/>
              </a:ext>
            </a:extLst>
          </p:cNvPr>
          <p:cNvSpPr/>
          <p:nvPr/>
        </p:nvSpPr>
        <p:spPr>
          <a:xfrm>
            <a:off x="4641999" y="3537138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="" xmlns:a16="http://schemas.microsoft.com/office/drawing/2014/main" id="{ABA9F536-103A-4D5F-B4B1-AE0BC19C2D0A}"/>
              </a:ext>
            </a:extLst>
          </p:cNvPr>
          <p:cNvSpPr/>
          <p:nvPr/>
        </p:nvSpPr>
        <p:spPr>
          <a:xfrm>
            <a:off x="4764070" y="3578802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5" name="사각형: 둥근 모서리 82">
            <a:extLst>
              <a:ext uri="{FF2B5EF4-FFF2-40B4-BE49-F238E27FC236}">
                <a16:creationId xmlns="" xmlns:a16="http://schemas.microsoft.com/office/drawing/2014/main" id="{B9762BE4-7A31-47D2-BD31-C9A86A77C014}"/>
              </a:ext>
            </a:extLst>
          </p:cNvPr>
          <p:cNvSpPr/>
          <p:nvPr/>
        </p:nvSpPr>
        <p:spPr>
          <a:xfrm>
            <a:off x="4641999" y="415914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시연 동영상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="" xmlns:a16="http://schemas.microsoft.com/office/drawing/2014/main" id="{756B48F7-42C4-4DCF-A454-9BF129FB8394}"/>
              </a:ext>
            </a:extLst>
          </p:cNvPr>
          <p:cNvSpPr/>
          <p:nvPr/>
        </p:nvSpPr>
        <p:spPr>
          <a:xfrm>
            <a:off x="4764070" y="420080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6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7" name="사각형: 둥근 모서리 82">
            <a:extLst>
              <a:ext uri="{FF2B5EF4-FFF2-40B4-BE49-F238E27FC236}">
                <a16:creationId xmlns="" xmlns:a16="http://schemas.microsoft.com/office/drawing/2014/main" id="{5281334C-02AE-4D2A-A438-8DD06497D9BB}"/>
              </a:ext>
            </a:extLst>
          </p:cNvPr>
          <p:cNvSpPr/>
          <p:nvPr/>
        </p:nvSpPr>
        <p:spPr>
          <a:xfrm>
            <a:off x="4641998" y="478114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기 대 효 과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83EF7130-7C5A-42E2-AA6D-2FE68320E123}"/>
              </a:ext>
            </a:extLst>
          </p:cNvPr>
          <p:cNvSpPr/>
          <p:nvPr/>
        </p:nvSpPr>
        <p:spPr>
          <a:xfrm>
            <a:off x="4764069" y="482280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7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40" name="사각형: 둥근 모서리 82">
            <a:extLst>
              <a:ext uri="{FF2B5EF4-FFF2-40B4-BE49-F238E27FC236}">
                <a16:creationId xmlns="" xmlns:a16="http://schemas.microsoft.com/office/drawing/2014/main" id="{AE9F1B6B-E8A5-478D-AE49-0663D56C39A5}"/>
              </a:ext>
            </a:extLst>
          </p:cNvPr>
          <p:cNvSpPr/>
          <p:nvPr/>
        </p:nvSpPr>
        <p:spPr>
          <a:xfrm>
            <a:off x="4641998" y="5398409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 선 사 항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="" xmlns:a16="http://schemas.microsoft.com/office/drawing/2014/main" id="{78B2496D-8386-4992-9B6F-AF3FCD3E401F}"/>
              </a:ext>
            </a:extLst>
          </p:cNvPr>
          <p:cNvSpPr/>
          <p:nvPr/>
        </p:nvSpPr>
        <p:spPr>
          <a:xfrm>
            <a:off x="4764069" y="5440073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8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99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메인 화면 왼쪽 사이드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5885113" y="1694800"/>
            <a:ext cx="4269396" cy="132370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왼쪽 사이드 메뉴에는 중분류의 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메뉴정보가 </a:t>
            </a:r>
            <a:r>
              <a:rPr lang="ko-KR" altLang="en-US" dirty="0">
                <a:solidFill>
                  <a:prstClr val="white"/>
                </a:solidFill>
              </a:rPr>
              <a:t>보여짐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5885113" y="3428999"/>
            <a:ext cx="4269396" cy="2749661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중분류의 메뉴정보를 클릭하면 소분류의 메뉴정보가 나타나고 원하는 메뉴를 클릭하면 해당 페이지로 이동 함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=""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1CF57EE1-A800-473E-BBDB-771825F58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082" y="1501660"/>
            <a:ext cx="1991003" cy="15192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1F2005E2-A487-4C15-AB87-9079E3819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029" y="3429122"/>
            <a:ext cx="2010056" cy="274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9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팝업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3409750" y="1633732"/>
            <a:ext cx="2686248" cy="447104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• </a:t>
            </a:r>
            <a:r>
              <a:rPr lang="ko-KR" altLang="en-US" dirty="0">
                <a:solidFill>
                  <a:prstClr val="white"/>
                </a:solidFill>
              </a:rPr>
              <a:t>팝업을 등록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조회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삭제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수정 등 전 기능에 적극 활용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/>
              <a:t>• </a:t>
            </a:r>
            <a:r>
              <a:rPr lang="ko-KR" altLang="en-US" dirty="0">
                <a:solidFill>
                  <a:prstClr val="white"/>
                </a:solidFill>
              </a:rPr>
              <a:t>돋보기 모양 아이콘을 클릭하는 방식과 </a:t>
            </a:r>
            <a:r>
              <a:rPr lang="ko-KR" altLang="en-US" dirty="0" smtClean="0">
                <a:solidFill>
                  <a:prstClr val="white"/>
                </a:solidFill>
              </a:rPr>
              <a:t>입력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박스를 클릭하거</a:t>
            </a:r>
            <a:r>
              <a:rPr lang="ko-KR" altLang="en-US" dirty="0">
                <a:solidFill>
                  <a:prstClr val="white"/>
                </a:solidFill>
              </a:rPr>
              <a:t>나</a:t>
            </a:r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더블 </a:t>
            </a:r>
            <a:r>
              <a:rPr lang="ko-KR" altLang="en-US" dirty="0" smtClean="0">
                <a:solidFill>
                  <a:prstClr val="white"/>
                </a:solidFill>
              </a:rPr>
              <a:t>클릭하는 </a:t>
            </a:r>
            <a:r>
              <a:rPr lang="ko-KR" altLang="en-US" dirty="0">
                <a:solidFill>
                  <a:prstClr val="white"/>
                </a:solidFill>
              </a:rPr>
              <a:t>방식으로 활용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/>
              <a:t>• </a:t>
            </a:r>
            <a:r>
              <a:rPr lang="ko-KR" altLang="en-US" dirty="0">
                <a:solidFill>
                  <a:prstClr val="white"/>
                </a:solidFill>
              </a:rPr>
              <a:t>선택한 </a:t>
            </a:r>
            <a:r>
              <a:rPr lang="en-US" altLang="ko-KR" dirty="0">
                <a:solidFill>
                  <a:prstClr val="white"/>
                </a:solidFill>
              </a:rPr>
              <a:t>Data</a:t>
            </a:r>
            <a:r>
              <a:rPr lang="ko-KR" altLang="en-US" dirty="0">
                <a:solidFill>
                  <a:prstClr val="white"/>
                </a:solidFill>
              </a:rPr>
              <a:t>를 </a:t>
            </a:r>
            <a:r>
              <a:rPr lang="ko-KR" altLang="en-US" dirty="0" smtClean="0">
                <a:solidFill>
                  <a:prstClr val="white"/>
                </a:solidFill>
              </a:rPr>
              <a:t>필요 한 </a:t>
            </a:r>
            <a:r>
              <a:rPr lang="ko-KR" altLang="en-US" dirty="0">
                <a:solidFill>
                  <a:prstClr val="white"/>
                </a:solidFill>
              </a:rPr>
              <a:t>곳에 자동 입력하게 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구현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=""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C1567866-7162-437E-A89A-53DA44C3D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047" y="1640093"/>
            <a:ext cx="2686249" cy="457263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7677F2F5-0B24-4693-8288-2491693EF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68" y="1640093"/>
            <a:ext cx="2823933" cy="457263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01215133-E5B2-4A52-999C-5A613A228C04}"/>
              </a:ext>
            </a:extLst>
          </p:cNvPr>
          <p:cNvSpPr/>
          <p:nvPr/>
        </p:nvSpPr>
        <p:spPr>
          <a:xfrm>
            <a:off x="9044772" y="1633731"/>
            <a:ext cx="2686248" cy="447104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• AJAX</a:t>
            </a:r>
            <a:r>
              <a:rPr lang="ko-KR" altLang="en-US" dirty="0"/>
              <a:t> 기술을 활용하여 검색의 편의성을 </a:t>
            </a:r>
            <a:r>
              <a:rPr lang="ko-KR" altLang="en-US" dirty="0" smtClean="0"/>
              <a:t>높임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en-US" altLang="ko-KR" dirty="0"/>
              <a:t>• </a:t>
            </a:r>
            <a:r>
              <a:rPr lang="ko-KR" altLang="en-US" dirty="0"/>
              <a:t>품명에 </a:t>
            </a:r>
            <a:r>
              <a:rPr lang="ko-KR" altLang="en-US" dirty="0" err="1"/>
              <a:t>모니를</a:t>
            </a:r>
            <a:r>
              <a:rPr lang="ko-KR" altLang="en-US" dirty="0"/>
              <a:t> 입력하는 순간 </a:t>
            </a:r>
            <a:r>
              <a:rPr lang="en-US" altLang="ko-KR" dirty="0"/>
              <a:t>DB</a:t>
            </a:r>
            <a:r>
              <a:rPr lang="ko-KR" altLang="en-US" dirty="0"/>
              <a:t>에 저장된 모니터들이 팝업내 리스트화면에 출력되어 사용자의 편의성을 높임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03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시스템관리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6781822" y="1757318"/>
            <a:ext cx="4269396" cy="1147808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시스템관리는 회사운영에 필요한 필수 정보들을 등록하는 것이 주요 기능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6781822" y="3124518"/>
            <a:ext cx="2023000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회사등록정보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=""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BB64A1F5-AC73-4189-9997-2F8F36DFA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03" y="1757317"/>
            <a:ext cx="5526697" cy="473343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AA362676-14D8-4464-BC3B-14824D0E0D76}"/>
              </a:ext>
            </a:extLst>
          </p:cNvPr>
          <p:cNvSpPr/>
          <p:nvPr/>
        </p:nvSpPr>
        <p:spPr>
          <a:xfrm>
            <a:off x="9028218" y="3124518"/>
            <a:ext cx="2023000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기초정보관리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A3FD13C0-A1D3-4666-85B5-EBDB50F4402A}"/>
              </a:ext>
            </a:extLst>
          </p:cNvPr>
          <p:cNvSpPr/>
          <p:nvPr/>
        </p:nvSpPr>
        <p:spPr>
          <a:xfrm>
            <a:off x="6781822" y="3604815"/>
            <a:ext cx="2023000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회사등록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사업장등록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부서등록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사원조회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D8A3F8AE-40A6-449A-A432-E9A07CB248C9}"/>
              </a:ext>
            </a:extLst>
          </p:cNvPr>
          <p:cNvSpPr/>
          <p:nvPr/>
        </p:nvSpPr>
        <p:spPr>
          <a:xfrm>
            <a:off x="9042642" y="3604814"/>
            <a:ext cx="2008576" cy="279598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 err="1">
                <a:solidFill>
                  <a:prstClr val="white"/>
                </a:solidFill>
              </a:rPr>
              <a:t>일반거래처등록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 err="1">
                <a:solidFill>
                  <a:prstClr val="white"/>
                </a:solidFill>
              </a:rPr>
              <a:t>품목군등록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품목등록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창고</a:t>
            </a:r>
            <a:r>
              <a:rPr lang="en-US" altLang="ko-KR" sz="1400" dirty="0">
                <a:solidFill>
                  <a:prstClr val="white"/>
                </a:solidFill>
              </a:rPr>
              <a:t>/</a:t>
            </a:r>
            <a:r>
              <a:rPr lang="ko-KR" altLang="en-US" sz="1400" dirty="0">
                <a:solidFill>
                  <a:prstClr val="white"/>
                </a:solidFill>
              </a:rPr>
              <a:t>공정</a:t>
            </a:r>
            <a:r>
              <a:rPr lang="en-US" altLang="ko-KR" sz="1400" dirty="0">
                <a:solidFill>
                  <a:prstClr val="white"/>
                </a:solidFill>
              </a:rPr>
              <a:t>/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white"/>
                </a:solidFill>
              </a:rPr>
              <a:t>외주공정현황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물류관리내역등록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검사유형등록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en-US" altLang="ko-KR" sz="1400" dirty="0">
                <a:solidFill>
                  <a:prstClr val="white"/>
                </a:solidFill>
              </a:rPr>
              <a:t>SET</a:t>
            </a:r>
            <a:r>
              <a:rPr lang="ko-KR" altLang="en-US" sz="1400" dirty="0">
                <a:solidFill>
                  <a:prstClr val="white"/>
                </a:solidFill>
              </a:rPr>
              <a:t>구성품 등록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12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영업관리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6781822" y="1757318"/>
            <a:ext cx="4269396" cy="1147808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영업관리는 판매계획등록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수주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출고에 관한 정보들을 관리하는 것이 주요 기능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6781822" y="3124518"/>
            <a:ext cx="2023000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영업관리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=""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AA362676-14D8-4464-BC3B-14824D0E0D76}"/>
              </a:ext>
            </a:extLst>
          </p:cNvPr>
          <p:cNvSpPr/>
          <p:nvPr/>
        </p:nvSpPr>
        <p:spPr>
          <a:xfrm>
            <a:off x="9028218" y="3124518"/>
            <a:ext cx="2023000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기초정보관리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A3FD13C0-A1D3-4666-85B5-EBDB50F4402A}"/>
              </a:ext>
            </a:extLst>
          </p:cNvPr>
          <p:cNvSpPr/>
          <p:nvPr/>
        </p:nvSpPr>
        <p:spPr>
          <a:xfrm>
            <a:off x="6781822" y="3604815"/>
            <a:ext cx="2023000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/>
              <a:t>판매계획등록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수주등록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출고처리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400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640C81E1-5E9A-4655-B1C7-BA0E12C1A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07" y="1829102"/>
            <a:ext cx="5491993" cy="457169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A3FD13C0-A1D3-4666-85B5-EBDB50F4402A}"/>
              </a:ext>
            </a:extLst>
          </p:cNvPr>
          <p:cNvSpPr/>
          <p:nvPr/>
        </p:nvSpPr>
        <p:spPr>
          <a:xfrm>
            <a:off x="9028218" y="3604815"/>
            <a:ext cx="2023000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 smtClean="0"/>
              <a:t>판매계획현황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/>
              <a:t>• </a:t>
            </a:r>
            <a:r>
              <a:rPr lang="ko-KR" altLang="en-US" sz="1400" dirty="0" smtClean="0">
                <a:solidFill>
                  <a:prstClr val="white"/>
                </a:solidFill>
              </a:rPr>
              <a:t>수주현황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 smtClean="0">
                <a:solidFill>
                  <a:prstClr val="white"/>
                </a:solidFill>
              </a:rPr>
              <a:t>출고현황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03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구매</a:t>
            </a:r>
            <a:r>
              <a:rPr lang="en-US" altLang="ko-KR" b="1" dirty="0"/>
              <a:t>/</a:t>
            </a:r>
            <a:r>
              <a:rPr lang="ko-KR" altLang="en-US" b="1" dirty="0"/>
              <a:t>자재관리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5548154" y="1757318"/>
            <a:ext cx="5503064" cy="1147808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구매</a:t>
            </a:r>
            <a:r>
              <a:rPr lang="en-US" altLang="ko-KR" dirty="0">
                <a:solidFill>
                  <a:prstClr val="white"/>
                </a:solidFill>
              </a:rPr>
              <a:t>/</a:t>
            </a:r>
            <a:r>
              <a:rPr lang="ko-KR" altLang="en-US" dirty="0">
                <a:solidFill>
                  <a:prstClr val="white"/>
                </a:solidFill>
              </a:rPr>
              <a:t>자재관리는 부품의 발주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재고관리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품목의 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단가 </a:t>
            </a:r>
            <a:r>
              <a:rPr lang="ko-KR" altLang="en-US" dirty="0">
                <a:solidFill>
                  <a:prstClr val="white"/>
                </a:solidFill>
              </a:rPr>
              <a:t>조정 등이 주요 기능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5548154" y="3124518"/>
            <a:ext cx="1747996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구매관리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=""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A3FD13C0-A1D3-4666-85B5-EBDB50F4402A}"/>
              </a:ext>
            </a:extLst>
          </p:cNvPr>
          <p:cNvSpPr/>
          <p:nvPr/>
        </p:nvSpPr>
        <p:spPr>
          <a:xfrm>
            <a:off x="5548154" y="3604815"/>
            <a:ext cx="1747996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주계획작성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소요량전개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발주마감처리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D8A3F8AE-40A6-449A-A432-E9A07CB248C9}"/>
              </a:ext>
            </a:extLst>
          </p:cNvPr>
          <p:cNvSpPr/>
          <p:nvPr/>
        </p:nvSpPr>
        <p:spPr>
          <a:xfrm>
            <a:off x="7425688" y="3604814"/>
            <a:ext cx="1747996" cy="279598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현재고현황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white"/>
                </a:solidFill>
              </a:rPr>
              <a:t>(</a:t>
            </a:r>
            <a:r>
              <a:rPr lang="ko-KR" altLang="en-US" sz="1400" dirty="0">
                <a:solidFill>
                  <a:prstClr val="white"/>
                </a:solidFill>
              </a:rPr>
              <a:t>재고</a:t>
            </a:r>
            <a:r>
              <a:rPr lang="en-US" altLang="ko-KR" sz="1400" dirty="0">
                <a:solidFill>
                  <a:prstClr val="white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현재고현황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white"/>
                </a:solidFill>
              </a:rPr>
              <a:t>(</a:t>
            </a:r>
            <a:r>
              <a:rPr lang="ko-KR" altLang="en-US" sz="1400" dirty="0">
                <a:solidFill>
                  <a:prstClr val="white"/>
                </a:solidFill>
              </a:rPr>
              <a:t>완제품</a:t>
            </a:r>
            <a:r>
              <a:rPr lang="en-US" altLang="ko-KR" sz="1400" dirty="0">
                <a:solidFill>
                  <a:prstClr val="white"/>
                </a:solidFill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617A65A1-0F4F-4864-8E65-0A054FB6C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34" y="1780759"/>
            <a:ext cx="4456566" cy="46200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9285C8F2-968F-44E8-9CEC-A1EDF281445E}"/>
              </a:ext>
            </a:extLst>
          </p:cNvPr>
          <p:cNvSpPr/>
          <p:nvPr/>
        </p:nvSpPr>
        <p:spPr>
          <a:xfrm>
            <a:off x="7425688" y="3131657"/>
            <a:ext cx="1747996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prstClr val="white"/>
                </a:solidFill>
              </a:rPr>
              <a:t>재고수불현황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D9CEFEAD-22E2-4283-84B2-80ABC7A259B8}"/>
              </a:ext>
            </a:extLst>
          </p:cNvPr>
          <p:cNvSpPr/>
          <p:nvPr/>
        </p:nvSpPr>
        <p:spPr>
          <a:xfrm>
            <a:off x="9303222" y="3131657"/>
            <a:ext cx="1747996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기초정보관리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30F99AE0-325F-4B64-BB7C-89457C1B029C}"/>
              </a:ext>
            </a:extLst>
          </p:cNvPr>
          <p:cNvSpPr/>
          <p:nvPr/>
        </p:nvSpPr>
        <p:spPr>
          <a:xfrm>
            <a:off x="9303222" y="3604814"/>
            <a:ext cx="1747996" cy="279598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품목단가등록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29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생산관리공통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5286205" y="1757318"/>
            <a:ext cx="6398244" cy="1147808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생산관리는 생산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작업에 관한 프로세스와 외주관리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생산현황</a:t>
            </a:r>
            <a:r>
              <a:rPr lang="en-US" altLang="ko-KR" dirty="0">
                <a:solidFill>
                  <a:prstClr val="white"/>
                </a:solidFill>
              </a:rPr>
              <a:t>, BOM </a:t>
            </a:r>
            <a:r>
              <a:rPr lang="ko-KR" altLang="en-US" dirty="0">
                <a:solidFill>
                  <a:prstClr val="white"/>
                </a:solidFill>
              </a:rPr>
              <a:t>프로세스관리가 주 기능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=""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A19B3356-3522-45AE-8B2F-4DFD2F7A0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22" y="1754841"/>
            <a:ext cx="4703853" cy="468728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401FDBCF-81A8-49F0-A30B-DBC43424D820}"/>
              </a:ext>
            </a:extLst>
          </p:cNvPr>
          <p:cNvSpPr/>
          <p:nvPr/>
        </p:nvSpPr>
        <p:spPr>
          <a:xfrm>
            <a:off x="10068602" y="3153071"/>
            <a:ext cx="1615847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기초정보관리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36151A87-E126-4BF5-8816-5A1E38D1CE39}"/>
              </a:ext>
            </a:extLst>
          </p:cNvPr>
          <p:cNvSpPr/>
          <p:nvPr/>
        </p:nvSpPr>
        <p:spPr>
          <a:xfrm>
            <a:off x="10068602" y="3646141"/>
            <a:ext cx="1615847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en-US" altLang="ko-KR" sz="1400" dirty="0">
                <a:solidFill>
                  <a:prstClr val="white"/>
                </a:solidFill>
              </a:rPr>
              <a:t>BOM</a:t>
            </a:r>
            <a:r>
              <a:rPr lang="ko-KR" altLang="en-US" sz="1400" dirty="0">
                <a:solidFill>
                  <a:prstClr val="white"/>
                </a:solidFill>
              </a:rPr>
              <a:t>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en-US" altLang="ko-KR" sz="1400" dirty="0">
                <a:solidFill>
                  <a:prstClr val="white"/>
                </a:solidFill>
              </a:rPr>
              <a:t>BOM</a:t>
            </a:r>
            <a:r>
              <a:rPr lang="ko-KR" altLang="en-US" sz="1400" dirty="0" err="1">
                <a:solidFill>
                  <a:prstClr val="white"/>
                </a:solidFill>
              </a:rPr>
              <a:t>정전개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en-US" altLang="ko-KR" sz="1400" dirty="0">
                <a:solidFill>
                  <a:prstClr val="white"/>
                </a:solidFill>
              </a:rPr>
              <a:t>BOM</a:t>
            </a:r>
            <a:r>
              <a:rPr lang="ko-KR" altLang="en-US" sz="1400" dirty="0" err="1">
                <a:solidFill>
                  <a:prstClr val="white"/>
                </a:solidFill>
              </a:rPr>
              <a:t>역전개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외주단가등록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불량유형등록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2F52492A-6933-4534-ADC1-638BEC4055C0}"/>
              </a:ext>
            </a:extLst>
          </p:cNvPr>
          <p:cNvSpPr/>
          <p:nvPr/>
        </p:nvSpPr>
        <p:spPr>
          <a:xfrm>
            <a:off x="8475383" y="3153071"/>
            <a:ext cx="1542371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생산현황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396A4968-BDF7-4008-818E-601A8E109E2D}"/>
              </a:ext>
            </a:extLst>
          </p:cNvPr>
          <p:cNvSpPr/>
          <p:nvPr/>
        </p:nvSpPr>
        <p:spPr>
          <a:xfrm>
            <a:off x="8475383" y="3646141"/>
            <a:ext cx="1542371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 err="1">
                <a:solidFill>
                  <a:prstClr val="white"/>
                </a:solidFill>
              </a:rPr>
              <a:t>현재공현황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EBE1A3C2-7BE3-4A9C-9181-291FB512648B}"/>
              </a:ext>
            </a:extLst>
          </p:cNvPr>
          <p:cNvSpPr/>
          <p:nvPr/>
        </p:nvSpPr>
        <p:spPr>
          <a:xfrm>
            <a:off x="6880794" y="3153071"/>
            <a:ext cx="1542371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외주관리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E127FC58-4FB3-4555-BE8A-539B5D915F16}"/>
              </a:ext>
            </a:extLst>
          </p:cNvPr>
          <p:cNvSpPr/>
          <p:nvPr/>
        </p:nvSpPr>
        <p:spPr>
          <a:xfrm>
            <a:off x="6880794" y="3646141"/>
            <a:ext cx="1542371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외주발주등록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외주발주확정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외주실적등록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외주마감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D4E1E972-F865-4FA4-8EF9-4366274311CB}"/>
              </a:ext>
            </a:extLst>
          </p:cNvPr>
          <p:cNvSpPr/>
          <p:nvPr/>
        </p:nvSpPr>
        <p:spPr>
          <a:xfrm>
            <a:off x="5286205" y="3153071"/>
            <a:ext cx="1542371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생산관리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272DCB34-4F21-4A80-A908-58C918B796F0}"/>
              </a:ext>
            </a:extLst>
          </p:cNvPr>
          <p:cNvSpPr/>
          <p:nvPr/>
        </p:nvSpPr>
        <p:spPr>
          <a:xfrm>
            <a:off x="5286205" y="3646141"/>
            <a:ext cx="1542371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생산계획등록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작업지시등록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작업지시확정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작업실적등록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29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주요기능 </a:t>
            </a:r>
            <a:r>
              <a:rPr lang="en-US" altLang="ko-KR" b="1" dirty="0"/>
              <a:t>-</a:t>
            </a:r>
            <a:r>
              <a:rPr lang="ko-KR" altLang="en-US" b="1" dirty="0"/>
              <a:t> 품목등록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6781822" y="1757318"/>
            <a:ext cx="4269396" cy="90199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품목은 </a:t>
            </a:r>
            <a:r>
              <a:rPr lang="en-US" altLang="ko-KR" dirty="0">
                <a:solidFill>
                  <a:prstClr val="white"/>
                </a:solidFill>
              </a:rPr>
              <a:t>MES </a:t>
            </a:r>
            <a:r>
              <a:rPr lang="ko-KR" altLang="en-US" dirty="0">
                <a:solidFill>
                  <a:prstClr val="white"/>
                </a:solidFill>
              </a:rPr>
              <a:t>전 기능에 걸쳐 가장 많이 사용되는 </a:t>
            </a:r>
            <a:r>
              <a:rPr lang="en-US" altLang="ko-KR" dirty="0">
                <a:solidFill>
                  <a:prstClr val="white"/>
                </a:solidFill>
              </a:rPr>
              <a:t>Data</a:t>
            </a:r>
          </a:p>
        </p:txBody>
      </p:sp>
      <p:sp>
        <p:nvSpPr>
          <p:cNvPr id="18" name="사각형: 둥근 모서리 82">
            <a:extLst>
              <a:ext uri="{FF2B5EF4-FFF2-40B4-BE49-F238E27FC236}">
                <a16:creationId xmlns=""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5C9C874-4795-47C0-B560-3C56B5B6D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92" y="1757318"/>
            <a:ext cx="5432306" cy="473343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3A8DE117-49CA-42F1-A633-E5A6C0B25678}"/>
              </a:ext>
            </a:extLst>
          </p:cNvPr>
          <p:cNvSpPr/>
          <p:nvPr/>
        </p:nvSpPr>
        <p:spPr>
          <a:xfrm>
            <a:off x="6781822" y="2906712"/>
            <a:ext cx="4269396" cy="98912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좌측 화면의 원하는 품번을 클릭하면 우측 화면에 기존 </a:t>
            </a:r>
            <a:r>
              <a:rPr lang="en-US" altLang="ko-KR" dirty="0">
                <a:solidFill>
                  <a:prstClr val="white"/>
                </a:solidFill>
              </a:rPr>
              <a:t>Data</a:t>
            </a:r>
            <a:r>
              <a:rPr lang="ko-KR" altLang="en-US" dirty="0">
                <a:solidFill>
                  <a:prstClr val="white"/>
                </a:solidFill>
              </a:rPr>
              <a:t>가 출력됨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C124497F-84AF-4BEC-8147-A587BFC7AA43}"/>
              </a:ext>
            </a:extLst>
          </p:cNvPr>
          <p:cNvSpPr/>
          <p:nvPr/>
        </p:nvSpPr>
        <p:spPr>
          <a:xfrm>
            <a:off x="6781822" y="5286753"/>
            <a:ext cx="4269396" cy="120399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등록 시 </a:t>
            </a:r>
            <a:r>
              <a:rPr lang="ko-KR" altLang="en-US" dirty="0">
                <a:solidFill>
                  <a:prstClr val="white"/>
                </a:solidFill>
              </a:rPr>
              <a:t>필수 입력 정보를 의미하는 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노란색 </a:t>
            </a:r>
            <a:r>
              <a:rPr lang="ko-KR" altLang="en-US" dirty="0">
                <a:solidFill>
                  <a:prstClr val="white"/>
                </a:solidFill>
              </a:rPr>
              <a:t>박스를 모두 입력 하여야 등록이 가능하며 저장버튼을 클릭하면 됨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D84EA40D-495A-45BF-BE23-0F9D0E23823C}"/>
              </a:ext>
            </a:extLst>
          </p:cNvPr>
          <p:cNvSpPr/>
          <p:nvPr/>
        </p:nvSpPr>
        <p:spPr>
          <a:xfrm>
            <a:off x="6781822" y="4121461"/>
            <a:ext cx="4269396" cy="98912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삭제의 경우 원하는 품목의 체크박스를 체크상태로 두고 삭제버튼 클릭</a:t>
            </a:r>
            <a:endParaRPr lang="en-US" altLang="ko-K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73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주요기능 </a:t>
            </a:r>
            <a:r>
              <a:rPr lang="en-US" altLang="ko-KR" b="1" dirty="0"/>
              <a:t>- </a:t>
            </a:r>
            <a:r>
              <a:rPr lang="ko-KR" altLang="en-US" b="1" dirty="0"/>
              <a:t>판매계획등록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6781822" y="2209494"/>
            <a:ext cx="4269396" cy="90199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판매계획등록은 시장의 예상수요를 대비하기 위해 사용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=""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3A8DE117-49CA-42F1-A633-E5A6C0B25678}"/>
              </a:ext>
            </a:extLst>
          </p:cNvPr>
          <p:cNvSpPr/>
          <p:nvPr/>
        </p:nvSpPr>
        <p:spPr>
          <a:xfrm>
            <a:off x="6781822" y="3358888"/>
            <a:ext cx="4269396" cy="98912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기존 품목</a:t>
            </a:r>
            <a:r>
              <a:rPr lang="en-US" altLang="ko-KR" dirty="0">
                <a:solidFill>
                  <a:prstClr val="white"/>
                </a:solidFill>
              </a:rPr>
              <a:t>Data</a:t>
            </a:r>
            <a:r>
              <a:rPr lang="ko-KR" altLang="en-US" dirty="0">
                <a:solidFill>
                  <a:prstClr val="white"/>
                </a:solidFill>
              </a:rPr>
              <a:t>를 불러와서 판매계획수량과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판매계획 단가를 등록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D84EA40D-495A-45BF-BE23-0F9D0E23823C}"/>
              </a:ext>
            </a:extLst>
          </p:cNvPr>
          <p:cNvSpPr/>
          <p:nvPr/>
        </p:nvSpPr>
        <p:spPr>
          <a:xfrm>
            <a:off x="6781822" y="4573637"/>
            <a:ext cx="4269396" cy="1354891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수정사항은 기존 판매계획과 비교하기 위해 계획수정수량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계획수정단가로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따로 등록</a:t>
            </a:r>
            <a:endParaRPr lang="en-US" altLang="ko-KR" dirty="0">
              <a:solidFill>
                <a:prstClr val="white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F4A83BE2-9310-4104-9A24-65507F3C4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07" y="1829102"/>
            <a:ext cx="5491993" cy="457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주요기능 </a:t>
            </a:r>
            <a:r>
              <a:rPr lang="en-US" altLang="ko-KR" b="1" dirty="0"/>
              <a:t>- </a:t>
            </a:r>
            <a:r>
              <a:rPr lang="ko-KR" altLang="en-US" b="1" dirty="0"/>
              <a:t>수주등록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6781822" y="1928550"/>
            <a:ext cx="4269396" cy="90199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수주등록은 실제로 고객으로부터 받은 주문을 처리하는 프로세스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=""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3A8DE117-49CA-42F1-A633-E5A6C0B25678}"/>
              </a:ext>
            </a:extLst>
          </p:cNvPr>
          <p:cNvSpPr/>
          <p:nvPr/>
        </p:nvSpPr>
        <p:spPr>
          <a:xfrm>
            <a:off x="6781822" y="3169980"/>
            <a:ext cx="4269396" cy="98912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prstClr val="white"/>
                </a:solidFill>
              </a:rPr>
              <a:t>거래처별로 관리하며 받은 주문에 관한 정보를 등록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D84EA40D-495A-45BF-BE23-0F9D0E23823C}"/>
              </a:ext>
            </a:extLst>
          </p:cNvPr>
          <p:cNvSpPr/>
          <p:nvPr/>
        </p:nvSpPr>
        <p:spPr>
          <a:xfrm>
            <a:off x="6781822" y="4518656"/>
            <a:ext cx="4269396" cy="1354891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주문번호 내 </a:t>
            </a:r>
            <a:r>
              <a:rPr lang="ko-KR" altLang="en-US" dirty="0" err="1">
                <a:solidFill>
                  <a:prstClr val="white"/>
                </a:solidFill>
              </a:rPr>
              <a:t>주문받은</a:t>
            </a:r>
            <a:r>
              <a:rPr lang="ko-KR" altLang="en-US" dirty="0">
                <a:solidFill>
                  <a:prstClr val="white"/>
                </a:solidFill>
              </a:rPr>
              <a:t> 품목을 따로 등록하여 관리의 효율성을 높임</a:t>
            </a:r>
            <a:endParaRPr lang="en-US" altLang="ko-KR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7B258DF4-CF60-4101-BF99-EEEE65DD5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11" y="1639961"/>
            <a:ext cx="5436289" cy="485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주요기능 </a:t>
            </a:r>
            <a:r>
              <a:rPr lang="en-US" altLang="ko-KR" b="1" dirty="0"/>
              <a:t>- </a:t>
            </a:r>
            <a:r>
              <a:rPr lang="ko-KR" altLang="en-US" b="1" dirty="0"/>
              <a:t>주계획등록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6781822" y="3056383"/>
            <a:ext cx="4269396" cy="135489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주계획등록에서는 주생산계획을 등록하며 해당품목의 필요수량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일정 등을 확인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등록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수정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삭제가 가능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=""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3A8DE117-49CA-42F1-A633-E5A6C0B25678}"/>
              </a:ext>
            </a:extLst>
          </p:cNvPr>
          <p:cNvSpPr/>
          <p:nvPr/>
        </p:nvSpPr>
        <p:spPr>
          <a:xfrm>
            <a:off x="6781822" y="4726394"/>
            <a:ext cx="4269396" cy="1621064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품목별로 관리하며 품목을 검색하면 등록된 계획번호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계획일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계획 수량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납기일 등의 정보들을 확인 할 수 있고 수정 가능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D84EA40D-495A-45BF-BE23-0F9D0E23823C}"/>
              </a:ext>
            </a:extLst>
          </p:cNvPr>
          <p:cNvSpPr/>
          <p:nvPr/>
        </p:nvSpPr>
        <p:spPr>
          <a:xfrm>
            <a:off x="6781822" y="1609502"/>
            <a:ext cx="4269396" cy="117483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총괄생산계획</a:t>
            </a:r>
            <a:r>
              <a:rPr lang="en-US" altLang="ko-KR" dirty="0">
                <a:solidFill>
                  <a:prstClr val="white"/>
                </a:solidFill>
              </a:rPr>
              <a:t>(APP)</a:t>
            </a:r>
            <a:r>
              <a:rPr lang="ko-KR" altLang="en-US" dirty="0">
                <a:solidFill>
                  <a:prstClr val="white"/>
                </a:solidFill>
              </a:rPr>
              <a:t>를 최종품목별로 세분화 시킨 것을 주생산계획이라고 함</a:t>
            </a:r>
            <a:endParaRPr lang="en-US" altLang="ko-KR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8AFA8C0-9A63-421F-96BF-05E6DB1E0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46" y="1607862"/>
            <a:ext cx="5462954" cy="488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19" name="사각형: 둥근 모서리 82">
            <a:extLst>
              <a:ext uri="{FF2B5EF4-FFF2-40B4-BE49-F238E27FC236}">
                <a16:creationId xmlns="" xmlns:a16="http://schemas.microsoft.com/office/drawing/2014/main" id="{7397FA99-38E5-4E66-9113-845A3DABDD4A}"/>
              </a:ext>
            </a:extLst>
          </p:cNvPr>
          <p:cNvSpPr/>
          <p:nvPr/>
        </p:nvSpPr>
        <p:spPr>
          <a:xfrm>
            <a:off x="4641999" y="105091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27C2A019-AB8A-49B4-B710-2FB5EC8D1ACD}"/>
              </a:ext>
            </a:extLst>
          </p:cNvPr>
          <p:cNvSpPr/>
          <p:nvPr/>
        </p:nvSpPr>
        <p:spPr>
          <a:xfrm>
            <a:off x="4764070" y="109257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9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주요기능 </a:t>
            </a:r>
            <a:r>
              <a:rPr lang="en-US" altLang="ko-KR" b="1" dirty="0"/>
              <a:t>- </a:t>
            </a:r>
            <a:r>
              <a:rPr lang="ko-KR" altLang="en-US" b="1" dirty="0" smtClean="0"/>
              <a:t>소요량전</a:t>
            </a:r>
            <a:r>
              <a:rPr lang="ko-KR" altLang="en-US" b="1" dirty="0"/>
              <a:t>개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6781822" y="3056383"/>
            <a:ext cx="4269396" cy="135489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prstClr val="white"/>
                </a:solidFill>
              </a:rPr>
              <a:t>BOM</a:t>
            </a:r>
            <a:r>
              <a:rPr lang="ko-KR" altLang="en-US" dirty="0" smtClean="0">
                <a:solidFill>
                  <a:prstClr val="white"/>
                </a:solidFill>
              </a:rPr>
              <a:t>에서는 </a:t>
            </a:r>
            <a:r>
              <a:rPr lang="ko-KR" altLang="en-US" dirty="0" err="1" smtClean="0">
                <a:solidFill>
                  <a:prstClr val="white"/>
                </a:solidFill>
              </a:rPr>
              <a:t>품번</a:t>
            </a:r>
            <a:r>
              <a:rPr lang="ko-KR" altLang="en-US" dirty="0" err="1">
                <a:solidFill>
                  <a:prstClr val="white"/>
                </a:solidFill>
              </a:rPr>
              <a:t>과</a:t>
            </a:r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r>
              <a:rPr lang="ko-KR" altLang="en-US" dirty="0" smtClean="0">
                <a:solidFill>
                  <a:prstClr val="white"/>
                </a:solidFill>
              </a:rPr>
              <a:t>품명</a:t>
            </a:r>
            <a:r>
              <a:rPr lang="en-US" altLang="ko-KR" dirty="0" smtClean="0">
                <a:solidFill>
                  <a:prstClr val="white"/>
                </a:solidFill>
              </a:rPr>
              <a:t>,  </a:t>
            </a:r>
            <a:r>
              <a:rPr lang="ko-KR" altLang="en-US" dirty="0" err="1" smtClean="0">
                <a:solidFill>
                  <a:prstClr val="white"/>
                </a:solidFill>
              </a:rPr>
              <a:t>주계획에서는</a:t>
            </a:r>
            <a:r>
              <a:rPr lang="ko-KR" altLang="en-US" dirty="0" smtClean="0">
                <a:solidFill>
                  <a:prstClr val="white"/>
                </a:solidFill>
              </a:rPr>
              <a:t> 그에 따른 납기일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</a:rPr>
              <a:t>예정 </a:t>
            </a:r>
            <a:r>
              <a:rPr lang="ko-KR" altLang="en-US" dirty="0" err="1" smtClean="0">
                <a:solidFill>
                  <a:prstClr val="white"/>
                </a:solidFill>
              </a:rPr>
              <a:t>발주일을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ko-KR" altLang="en-US" dirty="0" smtClean="0">
                <a:solidFill>
                  <a:prstClr val="white"/>
                </a:solidFill>
              </a:rPr>
              <a:t>가져옴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=""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3A8DE117-49CA-42F1-A633-E5A6C0B25678}"/>
              </a:ext>
            </a:extLst>
          </p:cNvPr>
          <p:cNvSpPr/>
          <p:nvPr/>
        </p:nvSpPr>
        <p:spPr>
          <a:xfrm>
            <a:off x="6781822" y="4726394"/>
            <a:ext cx="4269396" cy="1621064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수량은 </a:t>
            </a:r>
            <a:r>
              <a:rPr lang="en-US" altLang="ko-KR" dirty="0" smtClean="0">
                <a:solidFill>
                  <a:prstClr val="white"/>
                </a:solidFill>
              </a:rPr>
              <a:t>BOM</a:t>
            </a:r>
            <a:r>
              <a:rPr lang="ko-KR" altLang="en-US" dirty="0" smtClean="0">
                <a:solidFill>
                  <a:prstClr val="white"/>
                </a:solidFill>
              </a:rPr>
              <a:t>에 등록 된 실제수량과 </a:t>
            </a:r>
            <a:r>
              <a:rPr lang="ko-KR" altLang="en-US" dirty="0" err="1" smtClean="0">
                <a:solidFill>
                  <a:prstClr val="white"/>
                </a:solidFill>
              </a:rPr>
              <a:t>주계획에서</a:t>
            </a:r>
            <a:r>
              <a:rPr lang="ko-KR" altLang="en-US" dirty="0" smtClean="0">
                <a:solidFill>
                  <a:prstClr val="white"/>
                </a:solidFill>
              </a:rPr>
              <a:t> 설정한 계획 수량의 합계 값이 출력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D84EA40D-495A-45BF-BE23-0F9D0E23823C}"/>
              </a:ext>
            </a:extLst>
          </p:cNvPr>
          <p:cNvSpPr/>
          <p:nvPr/>
        </p:nvSpPr>
        <p:spPr>
          <a:xfrm>
            <a:off x="6781822" y="1609502"/>
            <a:ext cx="4269396" cy="117483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소요량 전개는 상위 품목의 하위 부품에 대한 수요를 계산하는 과정을 의미</a:t>
            </a:r>
            <a:endParaRPr lang="en-US" altLang="ko-KR" dirty="0">
              <a:solidFill>
                <a:prstClr val="white"/>
              </a:solidFill>
            </a:endParaRPr>
          </a:p>
        </p:txBody>
      </p:sp>
      <p:pic>
        <p:nvPicPr>
          <p:cNvPr id="4098" name="Picture 2" descr="C:\Users\SHY-702-15\Desktop\Git\ERPProject\문서파일보관용\최종문서용\PPTCapture\소요량전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42" y="1609502"/>
            <a:ext cx="5563656" cy="4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87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주요기능 </a:t>
            </a:r>
            <a:r>
              <a:rPr lang="en-US" altLang="ko-KR" b="1" dirty="0"/>
              <a:t>- </a:t>
            </a:r>
            <a:r>
              <a:rPr lang="ko-KR" altLang="en-US" b="1" dirty="0" smtClean="0"/>
              <a:t>생산계획등</a:t>
            </a:r>
            <a:r>
              <a:rPr lang="ko-KR" altLang="en-US" b="1" dirty="0"/>
              <a:t>록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6781822" y="3056383"/>
            <a:ext cx="4269396" cy="135489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재고확인버튼을 해당 품목의 일 생산 가능 최대수량 및 남은 자재의 최소수량을 확인가능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=""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3A8DE117-49CA-42F1-A633-E5A6C0B25678}"/>
              </a:ext>
            </a:extLst>
          </p:cNvPr>
          <p:cNvSpPr/>
          <p:nvPr/>
        </p:nvSpPr>
        <p:spPr>
          <a:xfrm>
            <a:off x="6781822" y="4726394"/>
            <a:ext cx="4269396" cy="1621064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일 생산 최대수량을 초과하지 않으면서 남은 자재의 최소수량을 넘지 않는 양의 수량만을 생산 수량으로 지정 가능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D84EA40D-495A-45BF-BE23-0F9D0E23823C}"/>
              </a:ext>
            </a:extLst>
          </p:cNvPr>
          <p:cNvSpPr/>
          <p:nvPr/>
        </p:nvSpPr>
        <p:spPr>
          <a:xfrm>
            <a:off x="6781822" y="1609502"/>
            <a:ext cx="4269396" cy="117483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현재 등록된 완제품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</a:rPr>
              <a:t>반제품에 대해서 생산계획을 등록할 수 있는 기능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pic>
        <p:nvPicPr>
          <p:cNvPr id="1026" name="Picture 2" descr="C:\Users\SHY-702-15\Desktop\Git\ERPProject\문서파일보관용\최종문서용\PPTCapture\생산계획등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1609502"/>
            <a:ext cx="5600698" cy="473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50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주요기능 </a:t>
            </a:r>
            <a:r>
              <a:rPr lang="en-US" altLang="ko-KR" b="1" dirty="0"/>
              <a:t>- </a:t>
            </a:r>
            <a:r>
              <a:rPr lang="ko-KR" altLang="en-US" b="1" dirty="0" smtClean="0"/>
              <a:t>작업지시등</a:t>
            </a:r>
            <a:r>
              <a:rPr lang="ko-KR" altLang="en-US" b="1" dirty="0"/>
              <a:t>록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6781822" y="3144156"/>
            <a:ext cx="4269396" cy="135489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생산계획조회 버튼을 이용하여 계획기간을 입력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 smtClean="0">
                <a:solidFill>
                  <a:prstClr val="white"/>
                </a:solidFill>
              </a:rPr>
              <a:t>후 해당되는 생산계획명령을 조회 가능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=""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3A8DE117-49CA-42F1-A633-E5A6C0B25678}"/>
              </a:ext>
            </a:extLst>
          </p:cNvPr>
          <p:cNvSpPr/>
          <p:nvPr/>
        </p:nvSpPr>
        <p:spPr>
          <a:xfrm>
            <a:off x="6781822" y="4726394"/>
            <a:ext cx="4269396" cy="1621064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해당 지시의 생산설비 라인 및 작업 팀을 작성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</a:rPr>
              <a:t>저장하고 이미 내려진 작업지시를 수정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</a:rPr>
              <a:t>삭제 가능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D84EA40D-495A-45BF-BE23-0F9D0E23823C}"/>
              </a:ext>
            </a:extLst>
          </p:cNvPr>
          <p:cNvSpPr/>
          <p:nvPr/>
        </p:nvSpPr>
        <p:spPr>
          <a:xfrm>
            <a:off x="6781822" y="1609502"/>
            <a:ext cx="4269396" cy="117483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작업지시등록은 현재 등록된 생산계획을 조회하여 작업을 지시 가능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pic>
        <p:nvPicPr>
          <p:cNvPr id="2050" name="Picture 2" descr="C:\Users\SHY-702-15\Desktop\Git\ERPProject\문서파일보관용\최종문서용\PPTCapture\작업지시등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31" y="1609503"/>
            <a:ext cx="5576167" cy="473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90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주요기능 </a:t>
            </a:r>
            <a:r>
              <a:rPr lang="en-US" altLang="ko-KR" b="1" dirty="0" smtClean="0"/>
              <a:t>– BOM</a:t>
            </a:r>
            <a:r>
              <a:rPr lang="ko-KR" altLang="en-US" b="1" dirty="0" smtClean="0"/>
              <a:t>프로세스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6781822" y="3216110"/>
            <a:ext cx="4269396" cy="1524739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prstClr val="white"/>
                </a:solidFill>
              </a:rPr>
              <a:t>BOM</a:t>
            </a:r>
            <a:r>
              <a:rPr lang="ko-KR" altLang="en-US" dirty="0" err="1" smtClean="0">
                <a:solidFill>
                  <a:prstClr val="white"/>
                </a:solidFill>
              </a:rPr>
              <a:t>정전개는</a:t>
            </a:r>
            <a:r>
              <a:rPr lang="ko-KR" altLang="en-US" dirty="0" smtClean="0">
                <a:solidFill>
                  <a:prstClr val="white"/>
                </a:solidFill>
              </a:rPr>
              <a:t> </a:t>
            </a:r>
            <a:r>
              <a:rPr lang="ko-KR" altLang="en-US" dirty="0" err="1" smtClean="0">
                <a:solidFill>
                  <a:prstClr val="white"/>
                </a:solidFill>
              </a:rPr>
              <a:t>모품목에</a:t>
            </a:r>
            <a:r>
              <a:rPr lang="ko-KR" altLang="en-US" dirty="0" smtClean="0">
                <a:solidFill>
                  <a:prstClr val="white"/>
                </a:solidFill>
              </a:rPr>
              <a:t> 대한 </a:t>
            </a:r>
            <a:r>
              <a:rPr lang="ko-KR" altLang="en-US" dirty="0" err="1" smtClean="0">
                <a:solidFill>
                  <a:prstClr val="white"/>
                </a:solidFill>
              </a:rPr>
              <a:t>자품목의</a:t>
            </a:r>
            <a:r>
              <a:rPr lang="ko-KR" altLang="en-US" dirty="0" smtClean="0">
                <a:solidFill>
                  <a:prstClr val="white"/>
                </a:solidFill>
              </a:rPr>
              <a:t> 품목</a:t>
            </a:r>
            <a:r>
              <a:rPr lang="en-US" altLang="ko-KR" dirty="0" smtClean="0">
                <a:solidFill>
                  <a:prstClr val="white"/>
                </a:solidFill>
              </a:rPr>
              <a:t>Data</a:t>
            </a:r>
            <a:r>
              <a:rPr lang="ko-KR" altLang="en-US" dirty="0" smtClean="0">
                <a:solidFill>
                  <a:prstClr val="white"/>
                </a:solidFill>
              </a:rPr>
              <a:t>를 보여주며</a:t>
            </a:r>
            <a:r>
              <a:rPr lang="en-US" altLang="ko-KR" dirty="0" smtClean="0">
                <a:solidFill>
                  <a:prstClr val="white"/>
                </a:solidFill>
              </a:rPr>
              <a:t>, BOM</a:t>
            </a:r>
            <a:r>
              <a:rPr lang="ko-KR" altLang="en-US" dirty="0" err="1" smtClean="0">
                <a:solidFill>
                  <a:prstClr val="white"/>
                </a:solidFill>
              </a:rPr>
              <a:t>역전개는</a:t>
            </a:r>
            <a:r>
              <a:rPr lang="ko-KR" altLang="en-US" dirty="0" smtClean="0">
                <a:solidFill>
                  <a:prstClr val="white"/>
                </a:solidFill>
              </a:rPr>
              <a:t> </a:t>
            </a:r>
            <a:r>
              <a:rPr lang="ko-KR" altLang="en-US" dirty="0" err="1" smtClean="0">
                <a:solidFill>
                  <a:prstClr val="white"/>
                </a:solidFill>
              </a:rPr>
              <a:t>자품목에</a:t>
            </a:r>
            <a:r>
              <a:rPr lang="ko-KR" altLang="en-US" dirty="0" smtClean="0">
                <a:solidFill>
                  <a:prstClr val="white"/>
                </a:solidFill>
              </a:rPr>
              <a:t> 대한 </a:t>
            </a:r>
            <a:r>
              <a:rPr lang="ko-KR" altLang="en-US" dirty="0" err="1" smtClean="0">
                <a:solidFill>
                  <a:prstClr val="white"/>
                </a:solidFill>
              </a:rPr>
              <a:t>모품목의</a:t>
            </a:r>
            <a:r>
              <a:rPr lang="ko-KR" altLang="en-US" dirty="0" smtClean="0">
                <a:solidFill>
                  <a:prstClr val="white"/>
                </a:solidFill>
              </a:rPr>
              <a:t> 품목</a:t>
            </a:r>
            <a:r>
              <a:rPr lang="en-US" altLang="ko-KR" dirty="0" smtClean="0">
                <a:solidFill>
                  <a:prstClr val="white"/>
                </a:solidFill>
              </a:rPr>
              <a:t>Data</a:t>
            </a:r>
            <a:r>
              <a:rPr lang="ko-KR" altLang="en-US" dirty="0" smtClean="0">
                <a:solidFill>
                  <a:prstClr val="white"/>
                </a:solidFill>
              </a:rPr>
              <a:t>를 확인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=""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3A8DE117-49CA-42F1-A633-E5A6C0B25678}"/>
              </a:ext>
            </a:extLst>
          </p:cNvPr>
          <p:cNvSpPr/>
          <p:nvPr/>
        </p:nvSpPr>
        <p:spPr>
          <a:xfrm>
            <a:off x="6781822" y="5046132"/>
            <a:ext cx="4269396" cy="13013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정미수량과 </a:t>
            </a:r>
            <a:r>
              <a:rPr lang="en-US" altLang="ko-KR" dirty="0" smtClean="0">
                <a:solidFill>
                  <a:prstClr val="white"/>
                </a:solidFill>
              </a:rPr>
              <a:t>Loss</a:t>
            </a:r>
            <a:r>
              <a:rPr lang="ko-KR" altLang="en-US" dirty="0" smtClean="0">
                <a:solidFill>
                  <a:prstClr val="white"/>
                </a:solidFill>
              </a:rPr>
              <a:t>율을 이용하여 실제로 생산에 필요한 필요수량을 계산하게 됨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D84EA40D-495A-45BF-BE23-0F9D0E23823C}"/>
              </a:ext>
            </a:extLst>
          </p:cNvPr>
          <p:cNvSpPr/>
          <p:nvPr/>
        </p:nvSpPr>
        <p:spPr>
          <a:xfrm>
            <a:off x="6781822" y="1609501"/>
            <a:ext cx="4269396" cy="133372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prstClr val="white"/>
                </a:solidFill>
              </a:rPr>
              <a:t>BOM(Bill of material)</a:t>
            </a:r>
            <a:r>
              <a:rPr lang="ko-KR" altLang="en-US" dirty="0" smtClean="0">
                <a:solidFill>
                  <a:prstClr val="white"/>
                </a:solidFill>
              </a:rPr>
              <a:t>은 모든 품목에 대해 상위 품목과 부품의 관계와 사용량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</a:rPr>
              <a:t>단위 등을 표시한 도표 등을 의미</a:t>
            </a:r>
            <a:endParaRPr lang="en-US" altLang="ko-KR" dirty="0">
              <a:solidFill>
                <a:prstClr val="white"/>
              </a:solidFill>
            </a:endParaRPr>
          </a:p>
        </p:txBody>
      </p:sp>
      <p:pic>
        <p:nvPicPr>
          <p:cNvPr id="3074" name="Picture 2" descr="C:\Users\SHY-702-15\Desktop\Git\ERPProject\문서파일보관용\최종문서용\PPTCapture\BOM등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56" y="1609502"/>
            <a:ext cx="5494642" cy="473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56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1" name="사각형: 둥근 모서리 82">
            <a:extLst>
              <a:ext uri="{FF2B5EF4-FFF2-40B4-BE49-F238E27FC236}">
                <a16:creationId xmlns=""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4641999" y="2919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=""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4764070" y="2960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76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DB – </a:t>
            </a:r>
            <a:r>
              <a:rPr lang="ko-KR" altLang="en-US" b="1" dirty="0"/>
              <a:t>전체 테이블 관계도</a:t>
            </a:r>
            <a:endParaRPr lang="en-US" altLang="ko-KR" b="1" dirty="0"/>
          </a:p>
        </p:txBody>
      </p:sp>
      <p:sp>
        <p:nvSpPr>
          <p:cNvPr id="22" name="사각형: 둥근 모서리 82">
            <a:extLst>
              <a:ext uri="{FF2B5EF4-FFF2-40B4-BE49-F238E27FC236}">
                <a16:creationId xmlns=""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14082032" descr="EMB00001c8425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03" y="1670550"/>
            <a:ext cx="10516991" cy="458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03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로그인</a:t>
            </a:r>
            <a:endParaRPr lang="en-US" altLang="ko-KR" b="1" dirty="0"/>
          </a:p>
        </p:txBody>
      </p:sp>
      <p:pic>
        <p:nvPicPr>
          <p:cNvPr id="21" name="Picture 3" descr="C:\Users\SHY-702-15\Desktop\Git\ERPProject\문서파일보관용\최종문서용\ClassDiagram\구매 및 로그인\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504" y="1533638"/>
            <a:ext cx="9658350" cy="469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사각형: 둥근 모서리 82">
            <a:extLst>
              <a:ext uri="{FF2B5EF4-FFF2-40B4-BE49-F238E27FC236}">
                <a16:creationId xmlns=""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9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=""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시스템관리</a:t>
            </a:r>
            <a:endParaRPr lang="en-US" altLang="ko-KR" b="1" dirty="0"/>
          </a:p>
        </p:txBody>
      </p:sp>
      <p:pic>
        <p:nvPicPr>
          <p:cNvPr id="13" name="Picture 2" descr="C:\Users\SHY-702-15\Desktop\Git\ERPProject\문서파일보관용\최종문서용\ClassDiagram\시스템\시스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5" y="1619250"/>
            <a:ext cx="11371448" cy="491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35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=""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영업</a:t>
            </a:r>
            <a:endParaRPr lang="en-US" altLang="ko-KR" b="1" dirty="0"/>
          </a:p>
        </p:txBody>
      </p:sp>
      <p:pic>
        <p:nvPicPr>
          <p:cNvPr id="15" name="Picture 2" descr="C:\Users\SHY-702-15\Desktop\Git\ERPProject\문서파일보관용\최종문서용\ClassDiagram\영업\판매계획등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4" y="1547162"/>
            <a:ext cx="11256905" cy="499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58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=""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발주마감</a:t>
            </a:r>
            <a:endParaRPr lang="en-US" altLang="ko-KR" b="1" dirty="0"/>
          </a:p>
        </p:txBody>
      </p:sp>
      <p:pic>
        <p:nvPicPr>
          <p:cNvPr id="13" name="Picture 2" descr="C:\Users\SHY-702-15\Desktop\Git\ERPProject\문서파일보관용\최종문서용\ClassDiagram\구매 및 로그인\발주마감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47" y="1503924"/>
            <a:ext cx="11206106" cy="506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84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91503" y="4141397"/>
            <a:ext cx="79827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• MES </a:t>
            </a:r>
            <a:r>
              <a:rPr lang="ko-KR" altLang="en-US" dirty="0"/>
              <a:t>는 생산관리 시스템</a:t>
            </a:r>
            <a:r>
              <a:rPr lang="en-US" altLang="ko-KR" dirty="0"/>
              <a:t>(Manufacturing Execution System) </a:t>
            </a:r>
            <a:r>
              <a:rPr lang="ko-KR" altLang="en-US" dirty="0"/>
              <a:t>을 의미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기업의 생산 현장에서 작업 일정</a:t>
            </a:r>
            <a:r>
              <a:rPr lang="en-US" altLang="ko-KR" dirty="0"/>
              <a:t>, </a:t>
            </a:r>
            <a:r>
              <a:rPr lang="ko-KR" altLang="en-US" dirty="0"/>
              <a:t>작업 지시</a:t>
            </a:r>
            <a:r>
              <a:rPr lang="en-US" altLang="ko-KR" dirty="0"/>
              <a:t>, </a:t>
            </a:r>
            <a:r>
              <a:rPr lang="ko-KR" altLang="en-US" dirty="0"/>
              <a:t>품질 관리</a:t>
            </a:r>
            <a:r>
              <a:rPr lang="en-US" altLang="ko-KR" dirty="0"/>
              <a:t>, </a:t>
            </a:r>
            <a:r>
              <a:rPr lang="ko-KR" altLang="en-US" dirty="0"/>
              <a:t>작업 실적 집계 등 제반 활동을 지원하기 위한 관리 시스템</a:t>
            </a:r>
            <a:endParaRPr lang="en-US" altLang="ko-KR" dirty="0"/>
          </a:p>
          <a:p>
            <a:pPr fontAlgn="base"/>
            <a:endParaRPr lang="ko-KR" altLang="en-US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최근에는 </a:t>
            </a:r>
            <a:r>
              <a:rPr lang="en-US" altLang="ko-KR" dirty="0"/>
              <a:t>AI</a:t>
            </a:r>
            <a:r>
              <a:rPr lang="ko-KR" altLang="en-US" dirty="0"/>
              <a:t>기술과 융화된 </a:t>
            </a:r>
            <a:r>
              <a:rPr lang="en-US" altLang="ko-KR" dirty="0"/>
              <a:t>MES</a:t>
            </a:r>
            <a:r>
              <a:rPr lang="ko-KR" altLang="en-US" dirty="0"/>
              <a:t>가 등장하여 고도의 자동화가 가능하게 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MES </a:t>
            </a:r>
            <a:r>
              <a:rPr lang="ko-KR" altLang="en-US" b="1" dirty="0"/>
              <a:t>란</a:t>
            </a:r>
            <a:r>
              <a:rPr lang="en-US" altLang="ko-KR" b="1" dirty="0"/>
              <a:t>?</a:t>
            </a:r>
          </a:p>
        </p:txBody>
      </p:sp>
      <p:sp>
        <p:nvSpPr>
          <p:cNvPr id="14" name="사각형: 둥근 모서리 82">
            <a:extLst>
              <a:ext uri="{FF2B5EF4-FFF2-40B4-BE49-F238E27FC236}">
                <a16:creationId xmlns="" xmlns:a16="http://schemas.microsoft.com/office/drawing/2014/main" id="{7948A830-EF9F-4291-BD97-4E91A769E077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22721EA5-6652-4966-9A6E-4B771035D1DF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C:\Users\SHY-702-15\Desktop\Git\ERPProject\문서파일보관용\최종문서용\Image\ME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48" y="1645899"/>
            <a:ext cx="3619500" cy="201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83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=""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소요량전개</a:t>
            </a:r>
            <a:endParaRPr lang="en-US" altLang="ko-KR" b="1" dirty="0"/>
          </a:p>
        </p:txBody>
      </p:sp>
      <p:pic>
        <p:nvPicPr>
          <p:cNvPr id="15" name="Picture 2" descr="C:\Users\SHY-702-15\Desktop\Git\ERPProject\문서파일보관용\최종문서용\ClassDiagram\구매 및 로그인\소요량전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4" y="1547162"/>
            <a:ext cx="11180705" cy="496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34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=""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 err="1"/>
              <a:t>주계획</a:t>
            </a:r>
            <a:endParaRPr lang="en-US" altLang="ko-KR" b="1" dirty="0"/>
          </a:p>
        </p:txBody>
      </p:sp>
      <p:pic>
        <p:nvPicPr>
          <p:cNvPr id="13" name="Picture 2" descr="C:\Users\SHY-702-15\Desktop\Git\ERPProject\문서파일보관용\최종문서용\ClassDiagram\구매 및 로그인\주계획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1475349"/>
            <a:ext cx="11309350" cy="512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80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=""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생산</a:t>
            </a:r>
            <a:endParaRPr lang="en-US" altLang="ko-KR" b="1" dirty="0"/>
          </a:p>
        </p:txBody>
      </p:sp>
      <p:pic>
        <p:nvPicPr>
          <p:cNvPr id="15" name="Picture 5" descr="C:\Users\SHY-702-15\Desktop\Git\ERPProject\문서파일보관용\최종문서용\ClassDiagram\생산\Ma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48" y="1552979"/>
            <a:ext cx="11129904" cy="498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18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=""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로그인</a:t>
            </a:r>
            <a:endParaRPr lang="en-US" altLang="ko-KR" b="1" dirty="0"/>
          </a:p>
        </p:txBody>
      </p:sp>
      <p:pic>
        <p:nvPicPr>
          <p:cNvPr id="5122" name="Picture 2" descr="C:\Users\SHY-702-15\Desktop\Git\ERPProject\문서파일보관용\최종문서용\SequenceDiagram\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649" y="1917747"/>
            <a:ext cx="6772275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43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=""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삭제</a:t>
            </a:r>
            <a:endParaRPr lang="en-US" altLang="ko-KR" b="1" dirty="0"/>
          </a:p>
        </p:txBody>
      </p:sp>
      <p:pic>
        <p:nvPicPr>
          <p:cNvPr id="6146" name="Picture 2" descr="C:\Users\SHY-702-15\Desktop\Git\ERPProject\문서파일보관용\최종문서용\SequenceDiagram\삭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704" y="2474959"/>
            <a:ext cx="8764588" cy="290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1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=""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조회</a:t>
            </a:r>
            <a:endParaRPr lang="en-US" altLang="ko-KR" b="1" dirty="0"/>
          </a:p>
        </p:txBody>
      </p:sp>
      <p:pic>
        <p:nvPicPr>
          <p:cNvPr id="7170" name="Picture 2" descr="C:\Users\SHY-702-15\Desktop\Git\ERPProject\문서파일보관용\최종문서용\SequenceDiagram\조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724026"/>
            <a:ext cx="11058525" cy="473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63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=""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등록</a:t>
            </a:r>
            <a:endParaRPr lang="en-US" altLang="ko-KR" b="1" dirty="0"/>
          </a:p>
        </p:txBody>
      </p:sp>
      <p:pic>
        <p:nvPicPr>
          <p:cNvPr id="8194" name="Picture 2" descr="C:\Users\SHY-702-15\Desktop\Git\ERPProject\문서파일보관용\최종문서용\SequenceDiagram\저장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1762125"/>
            <a:ext cx="11139487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60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3" name="사각형: 둥근 모서리 82">
            <a:extLst>
              <a:ext uri="{FF2B5EF4-FFF2-40B4-BE49-F238E27FC236}">
                <a16:creationId xmlns="" xmlns:a16="http://schemas.microsoft.com/office/drawing/2014/main" id="{CA0290C6-2A5C-4DE1-B01F-571EDCED32B0}"/>
              </a:ext>
            </a:extLst>
          </p:cNvPr>
          <p:cNvSpPr/>
          <p:nvPr/>
        </p:nvSpPr>
        <p:spPr>
          <a:xfrm>
            <a:off x="4641999" y="3537138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="" xmlns:a16="http://schemas.microsoft.com/office/drawing/2014/main" id="{ABA9F536-103A-4D5F-B4B1-AE0BC19C2D0A}"/>
              </a:ext>
            </a:extLst>
          </p:cNvPr>
          <p:cNvSpPr/>
          <p:nvPr/>
        </p:nvSpPr>
        <p:spPr>
          <a:xfrm>
            <a:off x="4764070" y="3578802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08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9" name="Picture 3" descr="C:\Users\SHY-702-15\Desktop\Git\ERPProject\문서파일보관용\최종문서용\FlowChart\FlowchartDiagram.png">
            <a:extLst>
              <a:ext uri="{FF2B5EF4-FFF2-40B4-BE49-F238E27FC236}">
                <a16:creationId xmlns="" xmlns:a16="http://schemas.microsoft.com/office/drawing/2014/main" id="{F8E67B92-2486-4FA0-8AF7-69672C4FE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53" y="1399149"/>
            <a:ext cx="11532090" cy="519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82">
            <a:extLst>
              <a:ext uri="{FF2B5EF4-FFF2-40B4-BE49-F238E27FC236}">
                <a16:creationId xmlns="" xmlns:a16="http://schemas.microsoft.com/office/drawing/2014/main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8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="" xmlns:a16="http://schemas.microsoft.com/office/drawing/2014/main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19425" y="1708248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직접구매의사</a:t>
            </a: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3669983" y="2641698"/>
            <a:ext cx="0" cy="6000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198746" y="2641698"/>
            <a:ext cx="9526" cy="6000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순서도: 판단 4"/>
          <p:cNvSpPr/>
          <p:nvPr/>
        </p:nvSpPr>
        <p:spPr>
          <a:xfrm>
            <a:off x="3019425" y="3322819"/>
            <a:ext cx="2828290" cy="719386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판매계약의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성립여부</a:t>
            </a:r>
            <a:endParaRPr lang="en-US" altLang="ko-KR" sz="1400" b="1" dirty="0"/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3669983" y="4042205"/>
            <a:ext cx="157" cy="5613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5196843" y="4042205"/>
            <a:ext cx="0" cy="5896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3019424" y="4603556"/>
            <a:ext cx="1301119" cy="933450"/>
          </a:xfrm>
          <a:prstGeom prst="round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판매계획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등록</a:t>
            </a:r>
            <a:endParaRPr lang="en-US" altLang="ko-KR" sz="1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판매 및 판매계획</a:t>
            </a:r>
            <a:endParaRPr lang="en-US" altLang="ko-KR" b="1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4546284" y="4631839"/>
            <a:ext cx="1301119" cy="933450"/>
          </a:xfrm>
          <a:prstGeom prst="round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수주등록</a:t>
            </a:r>
            <a:endParaRPr lang="en-US" altLang="ko-KR" sz="1400" b="1" dirty="0"/>
          </a:p>
        </p:txBody>
      </p:sp>
      <p:sp>
        <p:nvSpPr>
          <p:cNvPr id="35" name="직사각형 34"/>
          <p:cNvSpPr/>
          <p:nvPr/>
        </p:nvSpPr>
        <p:spPr>
          <a:xfrm>
            <a:off x="4546284" y="1708248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시장예상수요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8357613" y="5537006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주계획작성</a:t>
            </a:r>
            <a:endParaRPr lang="ko-KR" altLang="en-US" sz="14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8128851" y="5098564"/>
            <a:ext cx="1758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MPS &amp; MRP</a:t>
            </a:r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3670140" y="6265587"/>
            <a:ext cx="468747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>
            <a:off x="5196999" y="5813231"/>
            <a:ext cx="3151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3670140" y="5537006"/>
            <a:ext cx="0" cy="7285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>
            <a:stCxn id="30" idx="2"/>
          </p:cNvCxnSpPr>
          <p:nvPr/>
        </p:nvCxnSpPr>
        <p:spPr>
          <a:xfrm>
            <a:off x="5196844" y="5565289"/>
            <a:ext cx="155" cy="247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92229" y="2654496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재고확인 및 단가등록</a:t>
            </a:r>
            <a:endParaRPr lang="en-US" altLang="ko-KR" sz="1200" b="1" dirty="0"/>
          </a:p>
        </p:txBody>
      </p:sp>
      <p:sp>
        <p:nvSpPr>
          <p:cNvPr id="25" name="순서도: 판단 24"/>
          <p:cNvSpPr/>
          <p:nvPr/>
        </p:nvSpPr>
        <p:spPr>
          <a:xfrm>
            <a:off x="7192229" y="3015802"/>
            <a:ext cx="2695575" cy="1009942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판매품목의</a:t>
            </a:r>
            <a:r>
              <a:rPr lang="en-US" altLang="ko-KR" sz="1400" b="1" dirty="0"/>
              <a:t> </a:t>
            </a:r>
          </a:p>
          <a:p>
            <a:pPr algn="ctr"/>
            <a:r>
              <a:rPr lang="ko-KR" altLang="en-US" sz="1400" b="1" dirty="0"/>
              <a:t>단가가 등록되어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있는가</a:t>
            </a:r>
            <a:endParaRPr lang="en-US" altLang="ko-KR" sz="1400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5956994" y="3889473"/>
            <a:ext cx="1796356" cy="12090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669983" y="4168990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5196843" y="4160959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yes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5889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6800" y="3600497"/>
            <a:ext cx="7848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•</a:t>
            </a:r>
            <a:r>
              <a:rPr lang="ko-KR" altLang="en-US" dirty="0"/>
              <a:t> 우리 </a:t>
            </a:r>
            <a:r>
              <a:rPr lang="ko-KR" altLang="en-US" dirty="0" err="1"/>
              <a:t>킹덤</a:t>
            </a:r>
            <a:r>
              <a:rPr lang="ko-KR" altLang="en-US" dirty="0"/>
              <a:t> 컴퓨터는 생산관리와 더불어 회사 운영에 필요한 물류</a:t>
            </a:r>
            <a:r>
              <a:rPr lang="en-US" altLang="ko-KR" dirty="0"/>
              <a:t>, </a:t>
            </a:r>
            <a:r>
              <a:rPr lang="ko-KR" altLang="en-US" dirty="0"/>
              <a:t>영업에 관해 도움을 줄 수 있는 </a:t>
            </a:r>
            <a:r>
              <a:rPr lang="en-US" altLang="ko-KR" dirty="0"/>
              <a:t>MES </a:t>
            </a:r>
            <a:r>
              <a:rPr lang="ko-KR" altLang="en-US" dirty="0"/>
              <a:t>프로그램을 자체적으로 제작하기로 결정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• Window </a:t>
            </a:r>
            <a:r>
              <a:rPr lang="ko-KR" altLang="en-US" dirty="0"/>
              <a:t>기반 어플리케이션이 아닌 </a:t>
            </a:r>
            <a:r>
              <a:rPr lang="en-US" altLang="ko-KR" dirty="0"/>
              <a:t>WEB </a:t>
            </a:r>
            <a:r>
              <a:rPr lang="ko-KR" altLang="en-US" dirty="0"/>
              <a:t>을 기반으로 하여</a:t>
            </a:r>
            <a:r>
              <a:rPr lang="en-US" altLang="ko-KR" dirty="0"/>
              <a:t> </a:t>
            </a:r>
            <a:r>
              <a:rPr lang="ko-KR" altLang="en-US" dirty="0"/>
              <a:t>인터넷을 이용하여 언제 어디서든 편하게 사용할 수 있는 </a:t>
            </a:r>
            <a:r>
              <a:rPr lang="en-US" altLang="ko-KR" dirty="0"/>
              <a:t>MES </a:t>
            </a:r>
            <a:r>
              <a:rPr lang="ko-KR" altLang="en-US" dirty="0"/>
              <a:t>프로그램을</a:t>
            </a:r>
            <a:r>
              <a:rPr lang="en-US" altLang="ko-KR" dirty="0"/>
              <a:t> </a:t>
            </a:r>
            <a:r>
              <a:rPr lang="ko-KR" altLang="en-US" dirty="0"/>
              <a:t>지향</a:t>
            </a:r>
            <a:endParaRPr lang="en-US" altLang="ko-KR" dirty="0"/>
          </a:p>
          <a:p>
            <a:pPr fontAlgn="base"/>
            <a:endParaRPr lang="ko-KR" altLang="en-US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회사 내부에 </a:t>
            </a:r>
            <a:r>
              <a:rPr lang="en-US" altLang="ko-KR" dirty="0"/>
              <a:t>MES </a:t>
            </a:r>
            <a:r>
              <a:rPr lang="ko-KR" altLang="en-US" dirty="0"/>
              <a:t>프로그램을 사용하여 등록된 </a:t>
            </a:r>
            <a:r>
              <a:rPr lang="en-US" altLang="ko-KR" dirty="0"/>
              <a:t>Data</a:t>
            </a:r>
            <a:r>
              <a:rPr lang="ko-KR" altLang="en-US" dirty="0"/>
              <a:t>를 기반으로 하여 생산관리 외 판매수주등록 부터 판매 처리에 이르는 광범위한 프로세스를 목표로 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목적</a:t>
            </a:r>
            <a:endParaRPr lang="en-US" altLang="ko-KR" b="1" dirty="0"/>
          </a:p>
        </p:txBody>
      </p:sp>
      <p:pic>
        <p:nvPicPr>
          <p:cNvPr id="4098" name="Picture 2" descr="C:\Users\SHY-702-15\Desktop\Git\ERPProject\문서파일보관용\최종문서용\Image\kingdomlogo_sky_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50" y="1205330"/>
            <a:ext cx="3187700" cy="209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82">
            <a:extLst>
              <a:ext uri="{FF2B5EF4-FFF2-40B4-BE49-F238E27FC236}">
                <a16:creationId xmlns="" xmlns:a16="http://schemas.microsoft.com/office/drawing/2014/main" id="{255C22C5-3A89-426D-A43F-7D5825BE1E83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="" xmlns:a16="http://schemas.microsoft.com/office/drawing/2014/main" id="{4750665F-6419-4A24-B83C-F1180C918241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67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="" xmlns:a16="http://schemas.microsoft.com/office/drawing/2014/main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29942" y="184674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현재고현황</a:t>
            </a:r>
            <a:endParaRPr lang="en-US" altLang="ko-KR" sz="1400" b="1" dirty="0"/>
          </a:p>
          <a:p>
            <a:pPr algn="ctr"/>
            <a:r>
              <a:rPr lang="en-US" altLang="ko-KR" sz="1400" b="1" dirty="0"/>
              <a:t>(</a:t>
            </a:r>
            <a:r>
              <a:rPr lang="ko-KR" altLang="en-US" sz="1400" b="1" dirty="0"/>
              <a:t>완제품</a:t>
            </a:r>
            <a:r>
              <a:rPr lang="en-US" altLang="ko-KR" sz="1400" b="1" dirty="0"/>
              <a:t>)</a:t>
            </a: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3050939" y="2313658"/>
            <a:ext cx="139572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960509" y="2919598"/>
            <a:ext cx="9526" cy="6000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순서도: 판단 4"/>
          <p:cNvSpPr/>
          <p:nvPr/>
        </p:nvSpPr>
        <p:spPr>
          <a:xfrm>
            <a:off x="4546364" y="1772377"/>
            <a:ext cx="2828290" cy="1082190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판매품목의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완제품 재고가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존재하는가</a:t>
            </a:r>
            <a:endParaRPr lang="en-US" altLang="ko-KR" sz="1400" b="1" dirty="0"/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2280501" y="4680987"/>
            <a:ext cx="157" cy="5613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7573169" y="2313658"/>
            <a:ext cx="179792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재고확인 및 단가등록</a:t>
            </a:r>
            <a:endParaRPr lang="en-US" altLang="ko-KR" b="1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5319631" y="5436142"/>
            <a:ext cx="1301119" cy="933450"/>
          </a:xfrm>
          <a:prstGeom prst="round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판매완료</a:t>
            </a:r>
            <a:endParaRPr lang="en-US" altLang="ko-KR" sz="1400" b="1" dirty="0"/>
          </a:p>
        </p:txBody>
      </p:sp>
      <p:sp>
        <p:nvSpPr>
          <p:cNvPr id="35" name="직사각형 34"/>
          <p:cNvSpPr/>
          <p:nvPr/>
        </p:nvSpPr>
        <p:spPr>
          <a:xfrm>
            <a:off x="9486404" y="177237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생산계획등록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5319631" y="3601104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출고처리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781392" y="1421473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생산</a:t>
            </a:r>
            <a:endParaRPr lang="en-US" altLang="ko-KR" sz="1200" b="1" dirty="0"/>
          </a:p>
        </p:txBody>
      </p:sp>
      <p:sp>
        <p:nvSpPr>
          <p:cNvPr id="25" name="순서도: 판단 24"/>
          <p:cNvSpPr/>
          <p:nvPr/>
        </p:nvSpPr>
        <p:spPr>
          <a:xfrm>
            <a:off x="932714" y="3562536"/>
            <a:ext cx="2695575" cy="1009942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판매품목의</a:t>
            </a:r>
            <a:r>
              <a:rPr lang="en-US" altLang="ko-KR" sz="1400" b="1" dirty="0"/>
              <a:t> </a:t>
            </a:r>
          </a:p>
          <a:p>
            <a:pPr algn="ctr"/>
            <a:r>
              <a:rPr lang="ko-KR" altLang="en-US" sz="1400" b="1" dirty="0"/>
              <a:t>단가가 등록되어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있는가</a:t>
            </a:r>
            <a:endParaRPr lang="en-US" altLang="ko-KR" sz="1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280501" y="4807772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5970035" y="3024331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yes</a:t>
            </a:r>
            <a:endParaRPr lang="ko-KR" altLang="en-US" sz="1400" dirty="0"/>
          </a:p>
        </p:txBody>
      </p:sp>
      <p:cxnSp>
        <p:nvCxnSpPr>
          <p:cNvPr id="32" name="직선 화살표 연결선 31"/>
          <p:cNvCxnSpPr/>
          <p:nvPr/>
        </p:nvCxnSpPr>
        <p:spPr>
          <a:xfrm flipV="1">
            <a:off x="655635" y="4410543"/>
            <a:ext cx="826617" cy="5884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1629942" y="5439111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품목단가등록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2280422" y="2896737"/>
            <a:ext cx="236" cy="5629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280579" y="3015491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yes</a:t>
            </a:r>
            <a:endParaRPr lang="ko-KR" altLang="en-US" sz="1400" dirty="0"/>
          </a:p>
        </p:txBody>
      </p:sp>
      <p:cxnSp>
        <p:nvCxnSpPr>
          <p:cNvPr id="42" name="직선 화살표 연결선 41"/>
          <p:cNvCxnSpPr/>
          <p:nvPr/>
        </p:nvCxnSpPr>
        <p:spPr>
          <a:xfrm flipH="1">
            <a:off x="5970190" y="4572478"/>
            <a:ext cx="156" cy="7902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8181442" y="2005881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8998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="" xmlns:a16="http://schemas.microsoft.com/office/drawing/2014/main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5539791" y="2780383"/>
            <a:ext cx="215640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MPS &amp; MRP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7838579" y="2313658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생산계획등록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4060822" y="3886026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BOM</a:t>
            </a:r>
          </a:p>
          <a:p>
            <a:pPr algn="ctr"/>
            <a:r>
              <a:rPr lang="ko-KR" altLang="en-US" sz="1400" b="1" dirty="0"/>
              <a:t>프로세스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33567" y="1913500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/>
              <a:t>재공품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부품 확인 및 발주</a:t>
            </a:r>
            <a:endParaRPr lang="en-US" altLang="ko-KR" sz="1200" b="1" dirty="0"/>
          </a:p>
        </p:txBody>
      </p:sp>
      <p:sp>
        <p:nvSpPr>
          <p:cNvPr id="33" name="직사각형 32"/>
          <p:cNvSpPr/>
          <p:nvPr/>
        </p:nvSpPr>
        <p:spPr>
          <a:xfrm>
            <a:off x="4060822" y="2313658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소요량전개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4711773" y="4835424"/>
            <a:ext cx="0" cy="5111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4060822" y="5398390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주계획작성</a:t>
            </a:r>
            <a:endParaRPr lang="ko-KR" altLang="en-US" sz="1400" b="1" dirty="0"/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900208" y="5674615"/>
            <a:ext cx="3151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900208" y="6083442"/>
            <a:ext cx="3151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V="1">
            <a:off x="4711537" y="3272804"/>
            <a:ext cx="236" cy="5629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="" xmlns:a16="http://schemas.microsoft.com/office/drawing/2014/main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2324711" y="3419213"/>
            <a:ext cx="60666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644988" y="3423899"/>
            <a:ext cx="65040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순서도: 판단 4"/>
          <p:cNvSpPr/>
          <p:nvPr/>
        </p:nvSpPr>
        <p:spPr>
          <a:xfrm>
            <a:off x="3050938" y="2878118"/>
            <a:ext cx="2444987" cy="1082190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판매품목의</a:t>
            </a:r>
            <a:endParaRPr lang="en-US" altLang="ko-KR" sz="1400" b="1" dirty="0"/>
          </a:p>
          <a:p>
            <a:pPr algn="ctr"/>
            <a:r>
              <a:rPr lang="ko-KR" altLang="en-US" sz="1400" b="1" dirty="0" err="1"/>
              <a:t>재공품이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존재하는가</a:t>
            </a:r>
            <a:endParaRPr lang="en-US" altLang="ko-KR" sz="1400" b="1" dirty="0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273431" y="4106442"/>
            <a:ext cx="0" cy="19983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재공품</a:t>
            </a:r>
            <a:r>
              <a:rPr lang="en-US" altLang="ko-KR" b="1" dirty="0"/>
              <a:t>, </a:t>
            </a:r>
            <a:r>
              <a:rPr lang="ko-KR" altLang="en-US" b="1" dirty="0"/>
              <a:t>부품 확인 및 발주</a:t>
            </a:r>
            <a:endParaRPr lang="en-US" altLang="ko-KR" b="1" dirty="0"/>
          </a:p>
        </p:txBody>
      </p:sp>
      <p:sp>
        <p:nvSpPr>
          <p:cNvPr id="35" name="직사각형 34"/>
          <p:cNvSpPr/>
          <p:nvPr/>
        </p:nvSpPr>
        <p:spPr>
          <a:xfrm>
            <a:off x="10413957" y="1656433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생산계획등록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6462113" y="2985800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현재고현황</a:t>
            </a:r>
            <a:endParaRPr lang="en-US" altLang="ko-KR" sz="1400" b="1" dirty="0"/>
          </a:p>
          <a:p>
            <a:pPr algn="ctr"/>
            <a:r>
              <a:rPr lang="en-US" altLang="ko-KR" sz="1400" b="1" dirty="0"/>
              <a:t>(</a:t>
            </a:r>
            <a:r>
              <a:rPr lang="ko-KR" altLang="en-US" sz="1400" b="1" dirty="0"/>
              <a:t>부품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9708944" y="1379527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생산</a:t>
            </a:r>
            <a:endParaRPr lang="en-US" altLang="ko-KR" sz="12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961488" y="1815381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yes</a:t>
            </a:r>
            <a:endParaRPr lang="ko-KR" altLang="en-US" sz="1400" dirty="0"/>
          </a:p>
        </p:txBody>
      </p:sp>
      <p:sp>
        <p:nvSpPr>
          <p:cNvPr id="33" name="직사각형 32"/>
          <p:cNvSpPr/>
          <p:nvPr/>
        </p:nvSpPr>
        <p:spPr>
          <a:xfrm>
            <a:off x="837502" y="2960876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현재공현황</a:t>
            </a:r>
            <a:endParaRPr lang="ko-KR" altLang="en-US" sz="1400" b="1" dirty="0"/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438149" y="3419213"/>
            <a:ext cx="3185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9578074" y="4009194"/>
            <a:ext cx="0" cy="3151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727699" y="3106858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</a:t>
            </a:r>
            <a:endParaRPr lang="ko-KR" altLang="en-US" sz="1400" dirty="0"/>
          </a:p>
        </p:txBody>
      </p:sp>
      <p:sp>
        <p:nvSpPr>
          <p:cNvPr id="40" name="순서도: 판단 39"/>
          <p:cNvSpPr/>
          <p:nvPr/>
        </p:nvSpPr>
        <p:spPr>
          <a:xfrm>
            <a:off x="8352455" y="2878118"/>
            <a:ext cx="2444987" cy="1082190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판매품목의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필요부품이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존재하는가</a:t>
            </a:r>
            <a:endParaRPr lang="en-US" altLang="ko-KR" sz="1400" b="1" dirty="0"/>
          </a:p>
        </p:txBody>
      </p:sp>
      <p:sp>
        <p:nvSpPr>
          <p:cNvPr id="41" name="직사각형 40"/>
          <p:cNvSpPr/>
          <p:nvPr/>
        </p:nvSpPr>
        <p:spPr>
          <a:xfrm>
            <a:off x="8927358" y="4391692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발주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프로세스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8927358" y="5638052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발주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마감처리</a:t>
            </a:r>
            <a:endParaRPr lang="en-US" altLang="ko-KR" sz="1400" b="1" dirty="0"/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9578074" y="5365784"/>
            <a:ext cx="0" cy="2722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V="1">
            <a:off x="7805972" y="3419213"/>
            <a:ext cx="461728" cy="83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H="1">
            <a:off x="4273431" y="6104777"/>
            <a:ext cx="46539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10797442" y="3414635"/>
            <a:ext cx="289131" cy="4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flipV="1">
            <a:off x="11086573" y="2685742"/>
            <a:ext cx="0" cy="7334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1093483" y="2927204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yes</a:t>
            </a:r>
            <a:endParaRPr lang="ko-KR" altLang="en-US" sz="1400" dirty="0"/>
          </a:p>
        </p:txBody>
      </p:sp>
      <p:sp>
        <p:nvSpPr>
          <p:cNvPr id="61" name="TextBox 60"/>
          <p:cNvSpPr txBox="1"/>
          <p:nvPr/>
        </p:nvSpPr>
        <p:spPr>
          <a:xfrm>
            <a:off x="9574948" y="3960308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</a:t>
            </a:r>
            <a:endParaRPr lang="ko-KR" altLang="en-US" sz="1400" dirty="0"/>
          </a:p>
        </p:txBody>
      </p:sp>
      <p:cxnSp>
        <p:nvCxnSpPr>
          <p:cNvPr id="62" name="직선 연결선 61"/>
          <p:cNvCxnSpPr/>
          <p:nvPr/>
        </p:nvCxnSpPr>
        <p:spPr>
          <a:xfrm flipV="1">
            <a:off x="4261882" y="2123159"/>
            <a:ext cx="0" cy="6864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>
            <a:off x="4261882" y="2123158"/>
            <a:ext cx="5966907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05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="" xmlns:a16="http://schemas.microsoft.com/office/drawing/2014/main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4042352" y="2150565"/>
            <a:ext cx="129724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생산</a:t>
            </a:r>
            <a:endParaRPr lang="en-US" altLang="ko-KR" b="1" dirty="0"/>
          </a:p>
        </p:txBody>
      </p:sp>
      <p:sp>
        <p:nvSpPr>
          <p:cNvPr id="35" name="직사각형 34"/>
          <p:cNvSpPr/>
          <p:nvPr/>
        </p:nvSpPr>
        <p:spPr>
          <a:xfrm>
            <a:off x="8382539" y="170380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작업지시프로세스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5427499" y="170380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BOM</a:t>
            </a:r>
          </a:p>
          <a:p>
            <a:pPr algn="ctr"/>
            <a:r>
              <a:rPr lang="ko-KR" altLang="en-US" sz="1400" b="1" dirty="0"/>
              <a:t>프로세스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2641569" y="170380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생산계획등록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9039677" y="2666971"/>
            <a:ext cx="0" cy="2715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8382539" y="2938550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자재출고</a:t>
            </a:r>
          </a:p>
        </p:txBody>
      </p:sp>
      <p:cxnSp>
        <p:nvCxnSpPr>
          <p:cNvPr id="40" name="직선 화살표 연결선 39"/>
          <p:cNvCxnSpPr/>
          <p:nvPr/>
        </p:nvCxnSpPr>
        <p:spPr>
          <a:xfrm flipH="1">
            <a:off x="7012776" y="4677426"/>
            <a:ext cx="9129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>
            <a:off x="3973498" y="4315312"/>
            <a:ext cx="49583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V="1">
            <a:off x="2974857" y="2689871"/>
            <a:ext cx="0" cy="2814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542925" y="2971354"/>
            <a:ext cx="24319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542925" y="3142041"/>
            <a:ext cx="29773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3517782" y="2701530"/>
            <a:ext cx="0" cy="4405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542925" y="2170532"/>
            <a:ext cx="203927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6869098" y="2150565"/>
            <a:ext cx="138514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순서도: 판단 36"/>
          <p:cNvSpPr/>
          <p:nvPr/>
        </p:nvSpPr>
        <p:spPr>
          <a:xfrm>
            <a:off x="7994022" y="4201960"/>
            <a:ext cx="2091310" cy="950932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제품이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완성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되었는가</a:t>
            </a:r>
            <a:endParaRPr lang="en-US" altLang="ko-KR" sz="1400" b="1" dirty="0"/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9039677" y="3930381"/>
            <a:ext cx="0" cy="2715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8388961" y="5462675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생산프로세스완료</a:t>
            </a:r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9039677" y="5191096"/>
            <a:ext cx="0" cy="2715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033254" y="5152892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yes</a:t>
            </a:r>
            <a:endParaRPr lang="ko-KR" altLang="en-US" sz="1400" dirty="0"/>
          </a:p>
        </p:txBody>
      </p:sp>
      <p:sp>
        <p:nvSpPr>
          <p:cNvPr id="46" name="직사각형 45"/>
          <p:cNvSpPr/>
          <p:nvPr/>
        </p:nvSpPr>
        <p:spPr>
          <a:xfrm>
            <a:off x="5679639" y="4247096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현재공현황</a:t>
            </a:r>
            <a:endParaRPr lang="ko-KR" altLang="en-US" sz="14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4990458" y="3970097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/>
              <a:t>재공품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부품 확인 및 발주</a:t>
            </a:r>
            <a:endParaRPr lang="en-US" altLang="ko-KR" sz="12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7210302" y="4369649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</a:t>
            </a:r>
            <a:endParaRPr lang="ko-KR" altLang="en-US" sz="1400" dirty="0"/>
          </a:p>
        </p:txBody>
      </p:sp>
      <p:sp>
        <p:nvSpPr>
          <p:cNvPr id="49" name="직사각형 48"/>
          <p:cNvSpPr/>
          <p:nvPr/>
        </p:nvSpPr>
        <p:spPr>
          <a:xfrm>
            <a:off x="2641568" y="3862554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출고처리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647463" y="5299372"/>
            <a:ext cx="1301119" cy="933450"/>
          </a:xfrm>
          <a:prstGeom prst="round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판매완료</a:t>
            </a:r>
            <a:endParaRPr lang="en-US" altLang="ko-KR" sz="14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1942295" y="3585555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재고확인 및 단가등록</a:t>
            </a:r>
            <a:endParaRPr lang="en-US" altLang="ko-KR" sz="1200" b="1" dirty="0"/>
          </a:p>
        </p:txBody>
      </p:sp>
      <p:cxnSp>
        <p:nvCxnSpPr>
          <p:cNvPr id="54" name="직선 연결선 53"/>
          <p:cNvCxnSpPr/>
          <p:nvPr/>
        </p:nvCxnSpPr>
        <p:spPr>
          <a:xfrm>
            <a:off x="4469331" y="4315312"/>
            <a:ext cx="0" cy="1614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42" idx="1"/>
          </p:cNvCxnSpPr>
          <p:nvPr/>
        </p:nvCxnSpPr>
        <p:spPr>
          <a:xfrm flipH="1">
            <a:off x="4469331" y="5929400"/>
            <a:ext cx="39196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3286665" y="4842639"/>
            <a:ext cx="0" cy="4567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55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5" name="사각형: 둥근 모서리 82">
            <a:extLst>
              <a:ext uri="{FF2B5EF4-FFF2-40B4-BE49-F238E27FC236}">
                <a16:creationId xmlns="" xmlns:a16="http://schemas.microsoft.com/office/drawing/2014/main" id="{B9762BE4-7A31-47D2-BD31-C9A86A77C014}"/>
              </a:ext>
            </a:extLst>
          </p:cNvPr>
          <p:cNvSpPr/>
          <p:nvPr/>
        </p:nvSpPr>
        <p:spPr>
          <a:xfrm>
            <a:off x="4641999" y="415914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시연 동영상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="" xmlns:a16="http://schemas.microsoft.com/office/drawing/2014/main" id="{756B48F7-42C4-4DCF-A454-9BF129FB8394}"/>
              </a:ext>
            </a:extLst>
          </p:cNvPr>
          <p:cNvSpPr/>
          <p:nvPr/>
        </p:nvSpPr>
        <p:spPr>
          <a:xfrm>
            <a:off x="4764070" y="420080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6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02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KakaoTalk_20210702_172701257">
            <a:hlinkClick r:id="" action="ppaction://media"/>
            <a:extLst>
              <a:ext uri="{FF2B5EF4-FFF2-40B4-BE49-F238E27FC236}">
                <a16:creationId xmlns="" xmlns:a16="http://schemas.microsoft.com/office/drawing/2014/main" id="{4E8658C0-0986-4C75-9598-4EBDBD5494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7503" y="1236661"/>
            <a:ext cx="10516991" cy="5057792"/>
          </a:xfrm>
          <a:prstGeom prst="rect">
            <a:avLst/>
          </a:prstGeom>
        </p:spPr>
      </p:pic>
      <p:sp>
        <p:nvSpPr>
          <p:cNvPr id="15" name="사각형: 둥근 모서리 82">
            <a:extLst>
              <a:ext uri="{FF2B5EF4-FFF2-40B4-BE49-F238E27FC236}">
                <a16:creationId xmlns="" xmlns:a16="http://schemas.microsoft.com/office/drawing/2014/main" id="{FA23A234-4A16-4B33-AE0E-725DE948D9E1}"/>
              </a:ext>
            </a:extLst>
          </p:cNvPr>
          <p:cNvSpPr/>
          <p:nvPr/>
        </p:nvSpPr>
        <p:spPr>
          <a:xfrm>
            <a:off x="837503" y="637009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시연 동영상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E0176D87-05A6-45FB-85CA-78EDD6627EB3}"/>
              </a:ext>
            </a:extLst>
          </p:cNvPr>
          <p:cNvSpPr/>
          <p:nvPr/>
        </p:nvSpPr>
        <p:spPr>
          <a:xfrm>
            <a:off x="959574" y="678673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6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94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0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7" name="사각형: 둥근 모서리 82">
            <a:extLst>
              <a:ext uri="{FF2B5EF4-FFF2-40B4-BE49-F238E27FC236}">
                <a16:creationId xmlns="" xmlns:a16="http://schemas.microsoft.com/office/drawing/2014/main" id="{5281334C-02AE-4D2A-A438-8DD06497D9BB}"/>
              </a:ext>
            </a:extLst>
          </p:cNvPr>
          <p:cNvSpPr/>
          <p:nvPr/>
        </p:nvSpPr>
        <p:spPr>
          <a:xfrm>
            <a:off x="4641998" y="478114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기 대 효 과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83EF7130-7C5A-42E2-AA6D-2FE68320E123}"/>
              </a:ext>
            </a:extLst>
          </p:cNvPr>
          <p:cNvSpPr/>
          <p:nvPr/>
        </p:nvSpPr>
        <p:spPr>
          <a:xfrm>
            <a:off x="4764069" y="482280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7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69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AFEFCB9-2BB4-4A52-80EA-C08A9E4D2C4E}"/>
              </a:ext>
            </a:extLst>
          </p:cNvPr>
          <p:cNvSpPr txBox="1"/>
          <p:nvPr/>
        </p:nvSpPr>
        <p:spPr>
          <a:xfrm>
            <a:off x="1921962" y="1627334"/>
            <a:ext cx="80094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• </a:t>
            </a:r>
            <a:r>
              <a:rPr lang="ko-KR" altLang="en-US" dirty="0"/>
              <a:t>구현 되어있는 생산</a:t>
            </a:r>
            <a:r>
              <a:rPr lang="en-US" altLang="ko-KR" dirty="0"/>
              <a:t>, </a:t>
            </a:r>
            <a:r>
              <a:rPr lang="ko-KR" altLang="en-US" dirty="0"/>
              <a:t>물류</a:t>
            </a:r>
            <a:r>
              <a:rPr lang="en-US" altLang="ko-KR" dirty="0"/>
              <a:t>, </a:t>
            </a:r>
            <a:r>
              <a:rPr lang="ko-KR" altLang="en-US" dirty="0"/>
              <a:t>특정 영업</a:t>
            </a:r>
            <a:r>
              <a:rPr lang="en-US" altLang="ko-KR" dirty="0"/>
              <a:t>, </a:t>
            </a:r>
            <a:r>
              <a:rPr lang="ko-KR" altLang="en-US" dirty="0"/>
              <a:t>인사 관리에 대해 사용자가 전사적으로 관리할 수 있는 여건을 제공함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어플리케이션이나 윈도우 프로그램을 기반으로 하는 </a:t>
            </a:r>
            <a:r>
              <a:rPr lang="en-US" altLang="ko-KR" dirty="0"/>
              <a:t>MES, ERP </a:t>
            </a:r>
            <a:r>
              <a:rPr lang="ko-KR" altLang="en-US" dirty="0"/>
              <a:t>프로그램에 비해서 가볍고</a:t>
            </a:r>
            <a:r>
              <a:rPr lang="en-US" altLang="ko-KR" dirty="0"/>
              <a:t>, WEB</a:t>
            </a:r>
            <a:r>
              <a:rPr lang="ko-KR" altLang="en-US" dirty="0"/>
              <a:t>에서 간단하게 실행 할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WEB </a:t>
            </a:r>
            <a:r>
              <a:rPr lang="ko-KR" altLang="en-US" dirty="0"/>
              <a:t>기반임에도 불구하고 기존의 윈도우 기반의 프로그램에 비해 그 기능이 모자라지 않고</a:t>
            </a:r>
            <a:r>
              <a:rPr lang="en-US" altLang="ko-KR" dirty="0"/>
              <a:t>, </a:t>
            </a:r>
            <a:r>
              <a:rPr lang="ko-KR" altLang="en-US" dirty="0"/>
              <a:t>화면 전환 속도는 더 빠른 것을 확인 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</a:t>
            </a:r>
            <a:r>
              <a:rPr lang="ko-KR" altLang="en-US" dirty="0"/>
              <a:t> 생산</a:t>
            </a:r>
            <a:r>
              <a:rPr lang="en-US" altLang="ko-KR" dirty="0"/>
              <a:t>, </a:t>
            </a:r>
            <a:r>
              <a:rPr lang="ko-KR" altLang="en-US" dirty="0"/>
              <a:t>물류에 한정 하지 않고</a:t>
            </a:r>
            <a:r>
              <a:rPr lang="en-US" altLang="ko-KR" dirty="0"/>
              <a:t>, </a:t>
            </a:r>
            <a:r>
              <a:rPr lang="ko-KR" altLang="en-US" dirty="0"/>
              <a:t>인사</a:t>
            </a:r>
            <a:r>
              <a:rPr lang="en-US" altLang="ko-KR" dirty="0"/>
              <a:t>, </a:t>
            </a:r>
            <a:r>
              <a:rPr lang="ko-KR" altLang="en-US" dirty="0"/>
              <a:t>회계 프로세스를 모두 구현한다면 실제 회사에서 사용할 수 있을 정도의 </a:t>
            </a:r>
            <a:r>
              <a:rPr lang="en-US" altLang="ko-KR" dirty="0"/>
              <a:t>WEB ERP </a:t>
            </a:r>
            <a:r>
              <a:rPr lang="ko-KR" altLang="en-US" dirty="0"/>
              <a:t>프로그램이 될 것으로 기대</a:t>
            </a:r>
            <a:endParaRPr lang="en-US" altLang="ko-KR" dirty="0"/>
          </a:p>
        </p:txBody>
      </p:sp>
      <p:sp>
        <p:nvSpPr>
          <p:cNvPr id="12" name="사각형: 둥근 모서리 82">
            <a:extLst>
              <a:ext uri="{FF2B5EF4-FFF2-40B4-BE49-F238E27FC236}">
                <a16:creationId xmlns="" xmlns:a16="http://schemas.microsoft.com/office/drawing/2014/main" id="{38375DDD-8862-41C9-BEA9-224AE8BB73BB}"/>
              </a:ext>
            </a:extLst>
          </p:cNvPr>
          <p:cNvSpPr/>
          <p:nvPr/>
        </p:nvSpPr>
        <p:spPr>
          <a:xfrm>
            <a:off x="820550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기 대 효 과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AFAD5E46-9AFE-4BA2-808F-68726FCC0834}"/>
              </a:ext>
            </a:extLst>
          </p:cNvPr>
          <p:cNvSpPr/>
          <p:nvPr/>
        </p:nvSpPr>
        <p:spPr>
          <a:xfrm>
            <a:off x="942621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7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0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0" name="사각형: 둥근 모서리 82">
            <a:extLst>
              <a:ext uri="{FF2B5EF4-FFF2-40B4-BE49-F238E27FC236}">
                <a16:creationId xmlns="" xmlns:a16="http://schemas.microsoft.com/office/drawing/2014/main" id="{AE9F1B6B-E8A5-478D-AE49-0663D56C39A5}"/>
              </a:ext>
            </a:extLst>
          </p:cNvPr>
          <p:cNvSpPr/>
          <p:nvPr/>
        </p:nvSpPr>
        <p:spPr>
          <a:xfrm>
            <a:off x="4641998" y="5398409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 선 사 항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="" xmlns:a16="http://schemas.microsoft.com/office/drawing/2014/main" id="{78B2496D-8386-4992-9B6F-AF3FCD3E401F}"/>
              </a:ext>
            </a:extLst>
          </p:cNvPr>
          <p:cNvSpPr/>
          <p:nvPr/>
        </p:nvSpPr>
        <p:spPr>
          <a:xfrm>
            <a:off x="4764069" y="5440073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8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50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61439EC5-8560-4B20-B635-25E69DD97D97}"/>
              </a:ext>
            </a:extLst>
          </p:cNvPr>
          <p:cNvSpPr txBox="1"/>
          <p:nvPr/>
        </p:nvSpPr>
        <p:spPr>
          <a:xfrm>
            <a:off x="1921962" y="1627334"/>
            <a:ext cx="800943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• </a:t>
            </a:r>
            <a:r>
              <a:rPr lang="ko-KR" altLang="en-US" dirty="0"/>
              <a:t>베트남공장을 이용하는 프로세스를 만들려면 </a:t>
            </a:r>
            <a:r>
              <a:rPr lang="en-US" altLang="ko-KR" dirty="0"/>
              <a:t>DB</a:t>
            </a:r>
            <a:r>
              <a:rPr lang="ko-KR" altLang="en-US" dirty="0"/>
              <a:t>를 수정해야 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외주프로세스를 구현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</a:t>
            </a:r>
            <a:r>
              <a:rPr lang="ko-KR" altLang="en-US" dirty="0"/>
              <a:t> 생산 공정 프로세스를 좀 더 심화하는 프로세스가 더 필요함</a:t>
            </a:r>
            <a:endParaRPr lang="en-US" altLang="ko-KR" dirty="0"/>
          </a:p>
          <a:p>
            <a:r>
              <a:rPr lang="en-US" altLang="ko-KR" dirty="0"/>
              <a:t> (ex. </a:t>
            </a:r>
            <a:r>
              <a:rPr lang="ko-KR" altLang="en-US" dirty="0"/>
              <a:t>공정관리</a:t>
            </a:r>
            <a:r>
              <a:rPr lang="en-US" altLang="ko-KR" dirty="0"/>
              <a:t>, </a:t>
            </a:r>
            <a:r>
              <a:rPr lang="ko-KR" altLang="en-US" dirty="0"/>
              <a:t>품질관리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• REST </a:t>
            </a:r>
            <a:r>
              <a:rPr lang="ko-KR" altLang="en-US" dirty="0"/>
              <a:t>적용이 필요하지만 미 적용 상태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외주프로세스를 도입한다면 도메인이 </a:t>
            </a:r>
            <a:r>
              <a:rPr lang="en-US" altLang="ko-KR" dirty="0"/>
              <a:t>2</a:t>
            </a:r>
            <a:r>
              <a:rPr lang="ko-KR" altLang="en-US" dirty="0"/>
              <a:t>개 필요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개발자의 입장에서 제작하다 보니 생각하지 못했던 사용자의 편리성을 좀더 고려 해야 함</a:t>
            </a:r>
            <a:endParaRPr lang="en-US" altLang="ko-KR" dirty="0"/>
          </a:p>
          <a:p>
            <a:endParaRPr lang="en-US" altLang="ko-KR" b="1" dirty="0"/>
          </a:p>
          <a:p>
            <a:r>
              <a:rPr lang="en-US" altLang="ko-KR" dirty="0"/>
              <a:t>• </a:t>
            </a:r>
            <a:r>
              <a:rPr lang="ko-KR" altLang="en-US" dirty="0"/>
              <a:t>클래스나 기능을 좀 더 간결화 하여 유지보수가 쉽도록 수정 해야 함</a:t>
            </a:r>
            <a:endParaRPr lang="en-US" altLang="ko-KR" b="1" dirty="0"/>
          </a:p>
        </p:txBody>
      </p:sp>
      <p:sp>
        <p:nvSpPr>
          <p:cNvPr id="15" name="사각형: 둥근 모서리 82">
            <a:extLst>
              <a:ext uri="{FF2B5EF4-FFF2-40B4-BE49-F238E27FC236}">
                <a16:creationId xmlns="" xmlns:a16="http://schemas.microsoft.com/office/drawing/2014/main" id="{4E8318FD-94F9-4938-A8D4-DC2FF535A852}"/>
              </a:ext>
            </a:extLst>
          </p:cNvPr>
          <p:cNvSpPr/>
          <p:nvPr/>
        </p:nvSpPr>
        <p:spPr>
          <a:xfrm>
            <a:off x="820550" y="61624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 선 사 항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C84F2072-7CE0-4B79-9199-FAB723E7B2FE}"/>
              </a:ext>
            </a:extLst>
          </p:cNvPr>
          <p:cNvSpPr/>
          <p:nvPr/>
        </p:nvSpPr>
        <p:spPr>
          <a:xfrm>
            <a:off x="942621" y="65790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8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03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6800" y="4533947"/>
            <a:ext cx="784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•</a:t>
            </a:r>
            <a:r>
              <a:rPr lang="ko-KR" altLang="en-US" dirty="0"/>
              <a:t> </a:t>
            </a:r>
            <a:r>
              <a:rPr lang="en-US" altLang="ko-KR" dirty="0"/>
              <a:t>2019</a:t>
            </a:r>
            <a:r>
              <a:rPr lang="ko-KR" altLang="en-US" dirty="0"/>
              <a:t>년 잠시 주춤 하긴 하였으나 최근 창업기업과 창업투자는 점점</a:t>
            </a:r>
            <a:endParaRPr lang="en-US" altLang="ko-KR" dirty="0"/>
          </a:p>
          <a:p>
            <a:pPr fontAlgn="base"/>
            <a:r>
              <a:rPr lang="ko-KR" altLang="en-US" dirty="0"/>
              <a:t>늘어 나는 추세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우리 기업용으로 만든 프로그램이지만 일반화</a:t>
            </a:r>
            <a:r>
              <a:rPr lang="en-US" altLang="ko-KR" dirty="0"/>
              <a:t>, </a:t>
            </a:r>
            <a:r>
              <a:rPr lang="ko-KR" altLang="en-US" dirty="0"/>
              <a:t>상용화 하여 창업기업이나 기존 기업들에게 어필한다면 매력적인 시장으로 분석됨</a:t>
            </a:r>
            <a:endParaRPr lang="en-US" altLang="ko-KR" dirty="0"/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목적</a:t>
            </a:r>
            <a:endParaRPr lang="en-US" altLang="ko-KR" b="1" dirty="0"/>
          </a:p>
        </p:txBody>
      </p:sp>
      <p:sp>
        <p:nvSpPr>
          <p:cNvPr id="16" name="사각형: 둥근 모서리 82">
            <a:extLst>
              <a:ext uri="{FF2B5EF4-FFF2-40B4-BE49-F238E27FC236}">
                <a16:creationId xmlns="" xmlns:a16="http://schemas.microsoft.com/office/drawing/2014/main" id="{255C22C5-3A89-426D-A43F-7D5825BE1E83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="" xmlns:a16="http://schemas.microsoft.com/office/drawing/2014/main" id="{4750665F-6419-4A24-B83C-F1180C918241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3C891169-5AA8-4DE0-AF68-ADB83E7AD63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00" y="1465633"/>
            <a:ext cx="5220000" cy="27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F2F3529D-FF76-4574-A6A2-05A60F2BB1C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02" y="1465633"/>
            <a:ext cx="522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0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0" y="2794156"/>
            <a:ext cx="6108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/>
              <a:t>감사합니다</a:t>
            </a:r>
            <a:endParaRPr lang="en-US" altLang="ko-KR" sz="8000" b="1" dirty="0"/>
          </a:p>
        </p:txBody>
      </p:sp>
    </p:spTree>
    <p:extLst>
      <p:ext uri="{BB962C8B-B14F-4D97-AF65-F5344CB8AC3E}">
        <p14:creationId xmlns:p14="http://schemas.microsoft.com/office/powerpoint/2010/main" val="398575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분담 프로세스</a:t>
            </a:r>
            <a:endParaRPr lang="en-US" altLang="ko-KR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6ACE985A-B3A6-4623-8612-6EE83CB98CC5}"/>
              </a:ext>
            </a:extLst>
          </p:cNvPr>
          <p:cNvSpPr/>
          <p:nvPr/>
        </p:nvSpPr>
        <p:spPr>
          <a:xfrm>
            <a:off x="4902198" y="2195646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먼저 </a:t>
            </a: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개발과 </a:t>
            </a: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개발을 동시에 진행한 후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본격적인 개발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C93F9CEB-8DC0-4342-A9C0-C379539940B1}"/>
              </a:ext>
            </a:extLst>
          </p:cNvPr>
          <p:cNvSpPr/>
          <p:nvPr/>
        </p:nvSpPr>
        <p:spPr>
          <a:xfrm>
            <a:off x="8199998" y="2200273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Phase</a:t>
            </a:r>
            <a:r>
              <a:rPr lang="ko-KR" altLang="en-US" dirty="0">
                <a:solidFill>
                  <a:prstClr val="white"/>
                </a:solidFill>
              </a:rPr>
              <a:t>를 </a:t>
            </a:r>
            <a:r>
              <a:rPr lang="en-US" altLang="ko-KR" dirty="0">
                <a:solidFill>
                  <a:prstClr val="white"/>
                </a:solidFill>
              </a:rPr>
              <a:t>1,2,3 </a:t>
            </a:r>
            <a:r>
              <a:rPr lang="ko-KR" altLang="en-US" dirty="0">
                <a:solidFill>
                  <a:prstClr val="white"/>
                </a:solidFill>
              </a:rPr>
              <a:t>으로 나누어 각자의 목표를 명확히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5154FC87-1A98-47A5-BF4F-449EEEFEE2DC}"/>
              </a:ext>
            </a:extLst>
          </p:cNvPr>
          <p:cNvSpPr/>
          <p:nvPr/>
        </p:nvSpPr>
        <p:spPr>
          <a:xfrm>
            <a:off x="8221333" y="4585606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Phase </a:t>
            </a:r>
            <a:r>
              <a:rPr lang="ko-KR" altLang="en-US" dirty="0">
                <a:solidFill>
                  <a:prstClr val="white"/>
                </a:solidFill>
              </a:rPr>
              <a:t>마다 </a:t>
            </a:r>
            <a:r>
              <a:rPr lang="en-US" altLang="ko-KR" dirty="0">
                <a:solidFill>
                  <a:prstClr val="white"/>
                </a:solidFill>
              </a:rPr>
              <a:t>Buffer</a:t>
            </a:r>
            <a:r>
              <a:rPr lang="ko-KR" altLang="en-US" dirty="0">
                <a:solidFill>
                  <a:prstClr val="white"/>
                </a:solidFill>
              </a:rPr>
              <a:t>를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두어 팀원 간의 실력차이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예외 상황 미리 고려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4EB6DF80-9576-4A2B-8D10-E6691EDD0C11}"/>
              </a:ext>
            </a:extLst>
          </p:cNvPr>
          <p:cNvSpPr/>
          <p:nvPr/>
        </p:nvSpPr>
        <p:spPr>
          <a:xfrm>
            <a:off x="1604398" y="2195646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본격적인 개발 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개발팀과 </a:t>
            </a: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개발팀으로 팀을 분할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사각형: 둥근 모서리 82">
            <a:extLst>
              <a:ext uri="{FF2B5EF4-FFF2-40B4-BE49-F238E27FC236}">
                <a16:creationId xmlns="" xmlns:a16="http://schemas.microsoft.com/office/drawing/2014/main" id="{A7827A12-D22B-404E-B716-189D59B7105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="" xmlns:a16="http://schemas.microsoft.com/office/drawing/2014/main" id="{7376C1C6-189F-421D-AFD6-7A412ED7CC37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E7457A5D-4708-45D5-AA60-E75F26CA5809}"/>
              </a:ext>
            </a:extLst>
          </p:cNvPr>
          <p:cNvSpPr/>
          <p:nvPr/>
        </p:nvSpPr>
        <p:spPr>
          <a:xfrm>
            <a:off x="4889498" y="4601075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 및 기능 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개발 중에도 </a:t>
            </a:r>
            <a:r>
              <a:rPr lang="en-US" altLang="ko-KR" dirty="0">
                <a:solidFill>
                  <a:prstClr val="white"/>
                </a:solidFill>
              </a:rPr>
              <a:t>UI, DB </a:t>
            </a:r>
            <a:r>
              <a:rPr lang="ko-KR" altLang="en-US" dirty="0">
                <a:solidFill>
                  <a:prstClr val="white"/>
                </a:solidFill>
              </a:rPr>
              <a:t>변경사항을 신속히 전달 및 수정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C9C95D81-AF84-4C04-9A07-A1EB56A0798D}"/>
              </a:ext>
            </a:extLst>
          </p:cNvPr>
          <p:cNvSpPr/>
          <p:nvPr/>
        </p:nvSpPr>
        <p:spPr>
          <a:xfrm>
            <a:off x="1605421" y="4601076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예외처리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문서화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로그인구현 팀으로 다시 팀을 나눠 업무 분담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="" xmlns:a16="http://schemas.microsoft.com/office/drawing/2014/main" id="{9208B214-9C1E-49FA-A594-1F03DAC33F89}"/>
              </a:ext>
            </a:extLst>
          </p:cNvPr>
          <p:cNvSpPr/>
          <p:nvPr/>
        </p:nvSpPr>
        <p:spPr>
          <a:xfrm>
            <a:off x="4229758" y="2950184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="" xmlns:a16="http://schemas.microsoft.com/office/drawing/2014/main" id="{0C319BD1-2374-4C5F-9629-37258A2CA5A0}"/>
              </a:ext>
            </a:extLst>
          </p:cNvPr>
          <p:cNvSpPr/>
          <p:nvPr/>
        </p:nvSpPr>
        <p:spPr>
          <a:xfrm>
            <a:off x="7523660" y="2950184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="" xmlns:a16="http://schemas.microsoft.com/office/drawing/2014/main" id="{6E969F71-817F-4126-AF00-A99505D50F35}"/>
              </a:ext>
            </a:extLst>
          </p:cNvPr>
          <p:cNvSpPr/>
          <p:nvPr/>
        </p:nvSpPr>
        <p:spPr>
          <a:xfrm rot="5400000">
            <a:off x="9176458" y="4143857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="" xmlns:a16="http://schemas.microsoft.com/office/drawing/2014/main" id="{15006776-036B-4B39-A65E-3D38CBE12890}"/>
              </a:ext>
            </a:extLst>
          </p:cNvPr>
          <p:cNvSpPr/>
          <p:nvPr/>
        </p:nvSpPr>
        <p:spPr>
          <a:xfrm rot="10800000">
            <a:off x="7532880" y="5337830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="" xmlns:a16="http://schemas.microsoft.com/office/drawing/2014/main" id="{363653FD-E9B6-469F-9412-2C1AB02F6B80}"/>
              </a:ext>
            </a:extLst>
          </p:cNvPr>
          <p:cNvSpPr/>
          <p:nvPr/>
        </p:nvSpPr>
        <p:spPr>
          <a:xfrm rot="10800000">
            <a:off x="4199038" y="5353299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33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7" grpId="0" animBg="1"/>
      <p:bldP spid="19" grpId="0" animBg="1"/>
      <p:bldP spid="2" grpId="0" animBg="1"/>
      <p:bldP spid="24" grpId="0" animBg="1"/>
      <p:bldP spid="27" grpId="0" animBg="1"/>
      <p:bldP spid="28" grpId="0" animBg="1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분담</a:t>
            </a:r>
            <a:endParaRPr lang="en-US" altLang="ko-KR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6ACE985A-B3A6-4623-8612-6EE83CB98CC5}"/>
              </a:ext>
            </a:extLst>
          </p:cNvPr>
          <p:cNvSpPr/>
          <p:nvPr/>
        </p:nvSpPr>
        <p:spPr>
          <a:xfrm>
            <a:off x="3171826" y="2186622"/>
            <a:ext cx="3829049" cy="414175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 smtClean="0">
                <a:solidFill>
                  <a:prstClr val="white"/>
                </a:solidFill>
              </a:rPr>
              <a:t>설계</a:t>
            </a:r>
            <a:r>
              <a:rPr lang="en-US" altLang="ko-KR" dirty="0" smtClean="0">
                <a:solidFill>
                  <a:prstClr val="white"/>
                </a:solidFill>
              </a:rPr>
              <a:t>,</a:t>
            </a:r>
            <a:r>
              <a:rPr lang="ko-KR" altLang="en-US" dirty="0" smtClean="0">
                <a:solidFill>
                  <a:prstClr val="white"/>
                </a:solidFill>
              </a:rPr>
              <a:t>개발 지휘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</a:rPr>
              <a:t>샘플코드제작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prstClr val="white"/>
                </a:solidFill>
              </a:rPr>
              <a:t>DB </a:t>
            </a:r>
            <a:r>
              <a:rPr lang="ko-KR" altLang="en-US" dirty="0" smtClean="0">
                <a:solidFill>
                  <a:prstClr val="white"/>
                </a:solidFill>
              </a:rPr>
              <a:t>설계</a:t>
            </a:r>
            <a:r>
              <a:rPr lang="en-US" altLang="ko-KR" dirty="0" smtClean="0">
                <a:solidFill>
                  <a:prstClr val="white"/>
                </a:solidFill>
              </a:rPr>
              <a:t>,</a:t>
            </a:r>
            <a:r>
              <a:rPr lang="ko-KR" altLang="en-US" dirty="0" smtClean="0">
                <a:solidFill>
                  <a:prstClr val="white"/>
                </a:solidFill>
              </a:rPr>
              <a:t>개발 지휘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</a:rPr>
              <a:t>샘플코드제작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 smtClean="0">
                <a:solidFill>
                  <a:prstClr val="white"/>
                </a:solidFill>
              </a:rPr>
              <a:t>개발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</a:rPr>
              <a:t>샘플코드제작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업무 분석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C93F9CEB-8DC0-4342-A9C0-C379539940B1}"/>
              </a:ext>
            </a:extLst>
          </p:cNvPr>
          <p:cNvSpPr/>
          <p:nvPr/>
        </p:nvSpPr>
        <p:spPr>
          <a:xfrm>
            <a:off x="7454921" y="2185004"/>
            <a:ext cx="1928812" cy="414175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담당화면</a:t>
            </a:r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r>
              <a:rPr lang="ko-KR" altLang="en-US" dirty="0" smtClean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업무 </a:t>
            </a:r>
            <a:r>
              <a:rPr lang="ko-KR" altLang="en-US" dirty="0">
                <a:solidFill>
                  <a:prstClr val="white"/>
                </a:solidFill>
              </a:rPr>
              <a:t>분석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5154FC87-1A98-47A5-BF4F-449EEEFEE2DC}"/>
              </a:ext>
            </a:extLst>
          </p:cNvPr>
          <p:cNvSpPr/>
          <p:nvPr/>
        </p:nvSpPr>
        <p:spPr>
          <a:xfrm>
            <a:off x="9783719" y="2191249"/>
            <a:ext cx="1700213" cy="414175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문서 작업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문서 작업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D09F3C5F-2336-45E0-82BE-FDDE29A1E974}"/>
              </a:ext>
            </a:extLst>
          </p:cNvPr>
          <p:cNvSpPr/>
          <p:nvPr/>
        </p:nvSpPr>
        <p:spPr>
          <a:xfrm>
            <a:off x="7865328" y="1579139"/>
            <a:ext cx="110799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개발중기</a:t>
            </a:r>
            <a:endParaRPr lang="en-US" altLang="ko-KR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809245FA-8085-407F-89D6-0B3358C9E985}"/>
              </a:ext>
            </a:extLst>
          </p:cNvPr>
          <p:cNvSpPr/>
          <p:nvPr/>
        </p:nvSpPr>
        <p:spPr>
          <a:xfrm>
            <a:off x="10079828" y="1578505"/>
            <a:ext cx="110799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개발말기</a:t>
            </a:r>
            <a:endParaRPr lang="en-US" altLang="ko-KR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7E1BAADD-6D0F-49D1-8A60-C3E818CE4314}"/>
              </a:ext>
            </a:extLst>
          </p:cNvPr>
          <p:cNvSpPr/>
          <p:nvPr/>
        </p:nvSpPr>
        <p:spPr>
          <a:xfrm>
            <a:off x="4532351" y="1578505"/>
            <a:ext cx="110799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개발초기</a:t>
            </a:r>
            <a:endParaRPr lang="en-US" altLang="ko-KR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4EB6DF80-9576-4A2B-8D10-E6691EDD0C11}"/>
              </a:ext>
            </a:extLst>
          </p:cNvPr>
          <p:cNvSpPr/>
          <p:nvPr/>
        </p:nvSpPr>
        <p:spPr>
          <a:xfrm>
            <a:off x="794773" y="2186623"/>
            <a:ext cx="1862702" cy="414175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정 우 준 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리더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최 지 혁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조 경 근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성 명 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최 광 성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김 은 지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서 철 민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장 순 웅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이 재 원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박 상 용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C33D3071-6776-4401-BC4D-7292B327DDF3}"/>
              </a:ext>
            </a:extLst>
          </p:cNvPr>
          <p:cNvSpPr/>
          <p:nvPr/>
        </p:nvSpPr>
        <p:spPr>
          <a:xfrm>
            <a:off x="1260489" y="1578505"/>
            <a:ext cx="728084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팀 원</a:t>
            </a:r>
            <a:endParaRPr lang="en-US" altLang="ko-KR" b="1" dirty="0"/>
          </a:p>
        </p:txBody>
      </p:sp>
      <p:sp>
        <p:nvSpPr>
          <p:cNvPr id="25" name="사각형: 둥근 모서리 82">
            <a:extLst>
              <a:ext uri="{FF2B5EF4-FFF2-40B4-BE49-F238E27FC236}">
                <a16:creationId xmlns="" xmlns:a16="http://schemas.microsoft.com/office/drawing/2014/main" id="{A7827A12-D22B-404E-B716-189D59B7105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="" xmlns:a16="http://schemas.microsoft.com/office/drawing/2014/main" id="{7376C1C6-189F-421D-AFD6-7A412ED7CC37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59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6" grpId="0"/>
      <p:bldP spid="18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6" name="사각형: 둥근 모서리 82">
            <a:extLst>
              <a:ext uri="{FF2B5EF4-FFF2-40B4-BE49-F238E27FC236}">
                <a16:creationId xmlns="" xmlns:a16="http://schemas.microsoft.com/office/drawing/2014/main" id="{EFD096FA-085D-4E05-B776-A999E4841938}"/>
              </a:ext>
            </a:extLst>
          </p:cNvPr>
          <p:cNvSpPr/>
          <p:nvPr/>
        </p:nvSpPr>
        <p:spPr>
          <a:xfrm>
            <a:off x="4641999" y="1675146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="" xmlns:a16="http://schemas.microsoft.com/office/drawing/2014/main" id="{E3CAD5A6-451F-4DEC-B66D-8EEFAAE623F9}"/>
              </a:ext>
            </a:extLst>
          </p:cNvPr>
          <p:cNvSpPr/>
          <p:nvPr/>
        </p:nvSpPr>
        <p:spPr>
          <a:xfrm>
            <a:off x="4764070" y="1716810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05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1139</TotalTime>
  <Words>1984</Words>
  <Application>Microsoft Office PowerPoint</Application>
  <PresentationFormat>사용자 지정</PresentationFormat>
  <Paragraphs>493</Paragraphs>
  <Slides>60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1" baseType="lpstr"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SHY-702-15</cp:lastModifiedBy>
  <cp:revision>82</cp:revision>
  <dcterms:created xsi:type="dcterms:W3CDTF">2021-06-21T14:47:31Z</dcterms:created>
  <dcterms:modified xsi:type="dcterms:W3CDTF">2021-07-06T05:53:34Z</dcterms:modified>
</cp:coreProperties>
</file>